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8288000" cy="10287000"/>
  <p:notesSz cx="6858000" cy="9144000"/>
  <p:embeddedFontLst>
    <p:embeddedFont>
      <p:font typeface="Be Vietnam Ultra-Bold" panose="020B0604020202020204" charset="0"/>
      <p:regular r:id="rId22"/>
    </p:embeddedFont>
    <p:embeddedFont>
      <p:font typeface="Dreaming Outloud Sans" panose="020B0604020202020204" charset="0"/>
      <p:regular r:id="rId23"/>
    </p:embeddedFont>
    <p:embeddedFont>
      <p:font typeface="Open Sans" panose="020B0606030504020204" pitchFamily="34" charset="0"/>
      <p:regular r:id="rId24"/>
      <p:bold r:id="rId25"/>
      <p:italic r:id="rId26"/>
    </p:embeddedFont>
    <p:embeddedFont>
      <p:font typeface="Open Sans Bold" panose="020B0806030504020204" pitchFamily="34" charset="0"/>
      <p:bold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71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"/>
    </mc:Choice>
    <mc:Fallback>
      <p:transition advClick="0" advTm="2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"/>
    </mc:Choice>
    <mc:Fallback>
      <p:transition advClick="0" advTm="2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"/>
    </mc:Choice>
    <mc:Fallback>
      <p:transition advClick="0" advTm="2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"/>
    </mc:Choice>
    <mc:Fallback>
      <p:transition advClick="0" advTm="2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"/>
    </mc:Choice>
    <mc:Fallback>
      <p:transition advClick="0" advTm="2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"/>
    </mc:Choice>
    <mc:Fallback>
      <p:transition advClick="0" advTm="2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"/>
    </mc:Choice>
    <mc:Fallback>
      <p:transition advClick="0" advTm="2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"/>
    </mc:Choice>
    <mc:Fallback>
      <p:transition advClick="0" advTm="2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"/>
    </mc:Choice>
    <mc:Fallback>
      <p:transition advClick="0" advTm="2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"/>
    </mc:Choice>
    <mc:Fallback>
      <p:transition advClick="0" advTm="2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"/>
    </mc:Choice>
    <mc:Fallback>
      <p:transition advClick="0" advTm="2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10" advClick="0" advTm="200"/>
    </mc:Choice>
    <mc:Fallback>
      <p:transition advClick="0" advTm="2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" y="914400"/>
            <a:ext cx="1828800" cy="1996083"/>
            <a:chOff x="0" y="0"/>
            <a:chExt cx="2438400" cy="26614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" cy="2661444"/>
            </a:xfrm>
            <a:custGeom>
              <a:avLst/>
              <a:gdLst/>
              <a:ahLst/>
              <a:cxnLst/>
              <a:rect l="l" t="t" r="r" b="b"/>
              <a:pathLst>
                <a:path w="2438400" h="2661444">
                  <a:moveTo>
                    <a:pt x="0" y="0"/>
                  </a:moveTo>
                  <a:lnTo>
                    <a:pt x="2438400" y="0"/>
                  </a:lnTo>
                  <a:lnTo>
                    <a:pt x="2438400" y="2661444"/>
                  </a:lnTo>
                  <a:lnTo>
                    <a:pt x="0" y="266144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78303" r="-78303" b="8380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0"/>
              <a:ext cx="2438400" cy="266144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519"/>
                </a:lnSpc>
              </a:pPr>
              <a:r>
                <a:rPr lang="en-US" sz="9600">
                  <a:solidFill>
                    <a:srgbClr val="E07830"/>
                  </a:solidFill>
                  <a:latin typeface="Open Sans"/>
                  <a:ea typeface="Open Sans"/>
                  <a:cs typeface="Open Sans"/>
                  <a:sym typeface="Open Sans"/>
                </a:rPr>
                <a:t>01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560320" y="1208901"/>
            <a:ext cx="10972800" cy="1717179"/>
            <a:chOff x="0" y="0"/>
            <a:chExt cx="14630400" cy="228957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630400" cy="2289572"/>
            </a:xfrm>
            <a:custGeom>
              <a:avLst/>
              <a:gdLst/>
              <a:ahLst/>
              <a:cxnLst/>
              <a:rect l="l" t="t" r="r" b="b"/>
              <a:pathLst>
                <a:path w="14630400" h="2289572">
                  <a:moveTo>
                    <a:pt x="0" y="0"/>
                  </a:moveTo>
                  <a:lnTo>
                    <a:pt x="14630400" y="0"/>
                  </a:lnTo>
                  <a:lnTo>
                    <a:pt x="14630400" y="2289572"/>
                  </a:lnTo>
                  <a:lnTo>
                    <a:pt x="0" y="228957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7234" b="-61784"/>
              </a:stretch>
            </a:blipFill>
          </p:spPr>
        </p:sp>
        <p:sp>
          <p:nvSpPr>
            <p:cNvPr id="7" name="TextBox 7"/>
            <p:cNvSpPr txBox="1"/>
            <p:nvPr/>
          </p:nvSpPr>
          <p:spPr>
            <a:xfrm>
              <a:off x="0" y="9525"/>
              <a:ext cx="14630400" cy="22800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Movement 1:</a:t>
              </a:r>
            </a:p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Individual Diagnostic 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63040" y="2926080"/>
            <a:ext cx="8540819" cy="914400"/>
            <a:chOff x="0" y="0"/>
            <a:chExt cx="11387758" cy="12192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387758" cy="1219200"/>
            </a:xfrm>
            <a:custGeom>
              <a:avLst/>
              <a:gdLst/>
              <a:ahLst/>
              <a:cxnLst/>
              <a:rect l="l" t="t" r="r" b="b"/>
              <a:pathLst>
                <a:path w="11387758" h="1219200">
                  <a:moveTo>
                    <a:pt x="0" y="0"/>
                  </a:moveTo>
                  <a:lnTo>
                    <a:pt x="11387758" y="0"/>
                  </a:lnTo>
                  <a:lnTo>
                    <a:pt x="11387758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61760" r="-71299" b="-261760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11387758" cy="12192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320"/>
                </a:lnSpc>
              </a:pPr>
              <a:r>
                <a:rPr lang="en-US" sz="3600" b="1">
                  <a:solidFill>
                    <a:srgbClr val="5B6B3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1:1 Meeting with Adriana Machado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0" y="8801100"/>
            <a:ext cx="4466879" cy="914400"/>
            <a:chOff x="0" y="0"/>
            <a:chExt cx="5955838" cy="12192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955838" cy="1219200"/>
            </a:xfrm>
            <a:custGeom>
              <a:avLst/>
              <a:gdLst/>
              <a:ahLst/>
              <a:cxnLst/>
              <a:rect l="l" t="t" r="r" b="b"/>
              <a:pathLst>
                <a:path w="5955838" h="1219200">
                  <a:moveTo>
                    <a:pt x="0" y="0"/>
                  </a:moveTo>
                  <a:lnTo>
                    <a:pt x="5955838" y="0"/>
                  </a:lnTo>
                  <a:lnTo>
                    <a:pt x="5955838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61760" r="-227530" b="-261760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0" y="0"/>
              <a:ext cx="5955838" cy="12192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E0783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Cohort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331927" y="8801100"/>
            <a:ext cx="4466879" cy="914400"/>
            <a:chOff x="0" y="0"/>
            <a:chExt cx="5955838" cy="12192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955838" cy="1219200"/>
            </a:xfrm>
            <a:custGeom>
              <a:avLst/>
              <a:gdLst/>
              <a:ahLst/>
              <a:cxnLst/>
              <a:rect l="l" t="t" r="r" b="b"/>
              <a:pathLst>
                <a:path w="5955838" h="1219200">
                  <a:moveTo>
                    <a:pt x="0" y="0"/>
                  </a:moveTo>
                  <a:lnTo>
                    <a:pt x="5955838" y="0"/>
                  </a:lnTo>
                  <a:lnTo>
                    <a:pt x="5955838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61760" r="-227530" b="-261760"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0" y="0"/>
              <a:ext cx="5955838" cy="12192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E0783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Date</a:t>
              </a:r>
            </a:p>
          </p:txBody>
        </p:sp>
      </p:grpSp>
      <p:sp>
        <p:nvSpPr>
          <p:cNvPr id="17" name="Freeform 17"/>
          <p:cNvSpPr/>
          <p:nvPr/>
        </p:nvSpPr>
        <p:spPr>
          <a:xfrm>
            <a:off x="705505" y="430597"/>
            <a:ext cx="1593667" cy="552578"/>
          </a:xfrm>
          <a:custGeom>
            <a:avLst/>
            <a:gdLst/>
            <a:ahLst/>
            <a:cxnLst/>
            <a:rect l="l" t="t" r="r" b="b"/>
            <a:pathLst>
              <a:path w="1593667" h="552578">
                <a:moveTo>
                  <a:pt x="0" y="0"/>
                </a:moveTo>
                <a:lnTo>
                  <a:pt x="1593667" y="0"/>
                </a:lnTo>
                <a:lnTo>
                  <a:pt x="1593667" y="552578"/>
                </a:lnTo>
                <a:lnTo>
                  <a:pt x="0" y="5525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2681681" y="345392"/>
            <a:ext cx="426563" cy="722987"/>
          </a:xfrm>
          <a:custGeom>
            <a:avLst/>
            <a:gdLst/>
            <a:ahLst/>
            <a:cxnLst/>
            <a:rect l="l" t="t" r="r" b="b"/>
            <a:pathLst>
              <a:path w="426563" h="722987">
                <a:moveTo>
                  <a:pt x="0" y="0"/>
                </a:moveTo>
                <a:lnTo>
                  <a:pt x="426562" y="0"/>
                </a:lnTo>
                <a:lnTo>
                  <a:pt x="426562" y="722987"/>
                </a:lnTo>
                <a:lnTo>
                  <a:pt x="0" y="7229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7000"/>
            </a:blip>
            <a:stretch>
              <a:fillRect/>
            </a:stretch>
          </a:blipFill>
        </p:spPr>
      </p:sp>
      <p:grpSp>
        <p:nvGrpSpPr>
          <p:cNvPr id="19" name="Group 19"/>
          <p:cNvGrpSpPr/>
          <p:nvPr/>
        </p:nvGrpSpPr>
        <p:grpSpPr>
          <a:xfrm>
            <a:off x="12574146" y="-353446"/>
            <a:ext cx="3708814" cy="3708814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D6500">
                    <a:alpha val="100000"/>
                  </a:srgbClr>
                </a:gs>
                <a:gs pos="100000">
                  <a:srgbClr val="ED6500">
                    <a:alpha val="0"/>
                  </a:srgbClr>
                </a:gs>
              </a:gsLst>
              <a:lin ang="0"/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4838432" y="1757460"/>
            <a:ext cx="2420868" cy="2420868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6AD71">
                    <a:alpha val="100000"/>
                  </a:srgbClr>
                </a:gs>
                <a:gs pos="100000">
                  <a:srgbClr val="96AD71">
                    <a:alpha val="14500"/>
                  </a:srgbClr>
                </a:gs>
              </a:gsLst>
              <a:lin ang="0"/>
            </a:gra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12710821" y="286489"/>
            <a:ext cx="3435465" cy="2286145"/>
          </a:xfrm>
          <a:custGeom>
            <a:avLst/>
            <a:gdLst/>
            <a:ahLst/>
            <a:cxnLst/>
            <a:rect l="l" t="t" r="r" b="b"/>
            <a:pathLst>
              <a:path w="3435465" h="2286145">
                <a:moveTo>
                  <a:pt x="0" y="0"/>
                </a:moveTo>
                <a:lnTo>
                  <a:pt x="3435464" y="0"/>
                </a:lnTo>
                <a:lnTo>
                  <a:pt x="3435464" y="2286145"/>
                </a:lnTo>
                <a:lnTo>
                  <a:pt x="0" y="22861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26" name="Group 26"/>
          <p:cNvGrpSpPr/>
          <p:nvPr/>
        </p:nvGrpSpPr>
        <p:grpSpPr>
          <a:xfrm>
            <a:off x="3346795" y="5496059"/>
            <a:ext cx="10498184" cy="2074545"/>
            <a:chOff x="0" y="0"/>
            <a:chExt cx="13997579" cy="276606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3997580" cy="2766060"/>
            </a:xfrm>
            <a:custGeom>
              <a:avLst/>
              <a:gdLst/>
              <a:ahLst/>
              <a:cxnLst/>
              <a:rect l="l" t="t" r="r" b="b"/>
              <a:pathLst>
                <a:path w="13997580" h="2766060">
                  <a:moveTo>
                    <a:pt x="0" y="0"/>
                  </a:moveTo>
                  <a:lnTo>
                    <a:pt x="13997580" y="0"/>
                  </a:lnTo>
                  <a:lnTo>
                    <a:pt x="13997580" y="2766060"/>
                  </a:lnTo>
                  <a:lnTo>
                    <a:pt x="0" y="27660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5376" r="-39361" b="-59453"/>
              </a:stretch>
            </a:blipFill>
          </p:spPr>
        </p:sp>
        <p:sp>
          <p:nvSpPr>
            <p:cNvPr id="28" name="TextBox 28"/>
            <p:cNvSpPr txBox="1"/>
            <p:nvPr/>
          </p:nvSpPr>
          <p:spPr>
            <a:xfrm>
              <a:off x="0" y="-9525"/>
              <a:ext cx="13997579" cy="27755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My Name is ….. and I began my journey …</a:t>
              </a:r>
            </a:p>
            <a:p>
              <a:pPr algn="l">
                <a:lnSpc>
                  <a:spcPts val="5040"/>
                </a:lnSpc>
              </a:pPr>
              <a:endParaRPr lang="en-US" sz="4200">
                <a:solidFill>
                  <a:srgbClr val="555555"/>
                </a:solidFill>
                <a:latin typeface="Dreaming Outloud Sans"/>
                <a:ea typeface="Dreaming Outloud Sans"/>
                <a:cs typeface="Dreaming Outloud Sans"/>
                <a:sym typeface="Dreaming Outloud Sans"/>
              </a:endParaRP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(include your  individual quest here)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3346795" y="8801100"/>
            <a:ext cx="1909878" cy="914400"/>
            <a:chOff x="0" y="0"/>
            <a:chExt cx="2546504" cy="12192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546504" cy="1219200"/>
            </a:xfrm>
            <a:custGeom>
              <a:avLst/>
              <a:gdLst/>
              <a:ahLst/>
              <a:cxnLst/>
              <a:rect l="l" t="t" r="r" b="b"/>
              <a:pathLst>
                <a:path w="2546504" h="1219200">
                  <a:moveTo>
                    <a:pt x="0" y="0"/>
                  </a:moveTo>
                  <a:lnTo>
                    <a:pt x="2546504" y="0"/>
                  </a:lnTo>
                  <a:lnTo>
                    <a:pt x="2546504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61760" r="-666038" b="-261760"/>
              </a:stretch>
            </a:blipFill>
          </p:spPr>
        </p:sp>
        <p:sp>
          <p:nvSpPr>
            <p:cNvPr id="31" name="TextBox 31"/>
            <p:cNvSpPr txBox="1"/>
            <p:nvPr/>
          </p:nvSpPr>
          <p:spPr>
            <a:xfrm>
              <a:off x="0" y="-9525"/>
              <a:ext cx="2546504" cy="12287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Spring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5413316" y="8801100"/>
            <a:ext cx="2523328" cy="914400"/>
            <a:chOff x="0" y="0"/>
            <a:chExt cx="3364438" cy="12192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3364438" cy="1219200"/>
            </a:xfrm>
            <a:custGeom>
              <a:avLst/>
              <a:gdLst/>
              <a:ahLst/>
              <a:cxnLst/>
              <a:rect l="l" t="t" r="r" b="b"/>
              <a:pathLst>
                <a:path w="3364438" h="1219200">
                  <a:moveTo>
                    <a:pt x="0" y="0"/>
                  </a:moveTo>
                  <a:lnTo>
                    <a:pt x="3364438" y="0"/>
                  </a:lnTo>
                  <a:lnTo>
                    <a:pt x="3364438" y="1219200"/>
                  </a:lnTo>
                  <a:lnTo>
                    <a:pt x="0" y="1219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61760" r="-479805" b="-261760"/>
              </a:stretch>
            </a:blipFill>
          </p:spPr>
        </p:sp>
        <p:sp>
          <p:nvSpPr>
            <p:cNvPr id="34" name="TextBox 34"/>
            <p:cNvSpPr txBox="1"/>
            <p:nvPr/>
          </p:nvSpPr>
          <p:spPr>
            <a:xfrm>
              <a:off x="0" y="-9525"/>
              <a:ext cx="3364438" cy="12287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July 2026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00"/>
    </mc:Choice>
    <mc:Fallback>
      <p:transition advClick="0" advTm="2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14813" y="167848"/>
            <a:ext cx="3267199" cy="1801063"/>
            <a:chOff x="0" y="0"/>
            <a:chExt cx="4356265" cy="2401418"/>
          </a:xfrm>
        </p:grpSpPr>
        <p:sp>
          <p:nvSpPr>
            <p:cNvPr id="3" name="Freeform 3" descr="Unknown.jpeg"/>
            <p:cNvSpPr/>
            <p:nvPr/>
          </p:nvSpPr>
          <p:spPr>
            <a:xfrm>
              <a:off x="0" y="0"/>
              <a:ext cx="4356227" cy="2401443"/>
            </a:xfrm>
            <a:custGeom>
              <a:avLst/>
              <a:gdLst/>
              <a:ahLst/>
              <a:cxnLst/>
              <a:rect l="l" t="t" r="r" b="b"/>
              <a:pathLst>
                <a:path w="4356227" h="2401443">
                  <a:moveTo>
                    <a:pt x="0" y="0"/>
                  </a:moveTo>
                  <a:lnTo>
                    <a:pt x="4356227" y="0"/>
                  </a:lnTo>
                  <a:lnTo>
                    <a:pt x="4356227" y="2401443"/>
                  </a:lnTo>
                  <a:lnTo>
                    <a:pt x="0" y="2401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" r="-8" b="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49126" y="9227344"/>
            <a:ext cx="9957435" cy="952929"/>
            <a:chOff x="0" y="0"/>
            <a:chExt cx="13276580" cy="127057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276580" cy="1270635"/>
            </a:xfrm>
            <a:custGeom>
              <a:avLst/>
              <a:gdLst/>
              <a:ahLst/>
              <a:cxnLst/>
              <a:rect l="l" t="t" r="r" b="b"/>
              <a:pathLst>
                <a:path w="13276580" h="1270635">
                  <a:moveTo>
                    <a:pt x="0" y="0"/>
                  </a:moveTo>
                  <a:lnTo>
                    <a:pt x="13276580" y="0"/>
                  </a:lnTo>
                  <a:lnTo>
                    <a:pt x="13276580" y="1270635"/>
                  </a:lnTo>
                  <a:lnTo>
                    <a:pt x="0" y="127063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049654" y="8498612"/>
            <a:ext cx="5668432" cy="527790"/>
            <a:chOff x="0" y="0"/>
            <a:chExt cx="7557910" cy="7037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557897" cy="703707"/>
            </a:xfrm>
            <a:custGeom>
              <a:avLst/>
              <a:gdLst/>
              <a:ahLst/>
              <a:cxnLst/>
              <a:rect l="l" t="t" r="r" b="b"/>
              <a:pathLst>
                <a:path w="7557897" h="703707">
                  <a:moveTo>
                    <a:pt x="0" y="0"/>
                  </a:moveTo>
                  <a:lnTo>
                    <a:pt x="7557897" y="0"/>
                  </a:lnTo>
                  <a:lnTo>
                    <a:pt x="7557897" y="703707"/>
                  </a:lnTo>
                  <a:lnTo>
                    <a:pt x="0" y="70370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914400" y="914400"/>
            <a:ext cx="1828800" cy="1996083"/>
            <a:chOff x="0" y="0"/>
            <a:chExt cx="2438400" cy="26614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400" cy="2661444"/>
            </a:xfrm>
            <a:custGeom>
              <a:avLst/>
              <a:gdLst/>
              <a:ahLst/>
              <a:cxnLst/>
              <a:rect l="l" t="t" r="r" b="b"/>
              <a:pathLst>
                <a:path w="2438400" h="2661444">
                  <a:moveTo>
                    <a:pt x="0" y="0"/>
                  </a:moveTo>
                  <a:lnTo>
                    <a:pt x="2438400" y="0"/>
                  </a:lnTo>
                  <a:lnTo>
                    <a:pt x="2438400" y="2661444"/>
                  </a:lnTo>
                  <a:lnTo>
                    <a:pt x="0" y="26614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r="-78303" b="8380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2438400" cy="266144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519"/>
                </a:lnSpc>
              </a:pPr>
              <a:r>
                <a:rPr lang="en-US" sz="9600">
                  <a:solidFill>
                    <a:srgbClr val="E07830"/>
                  </a:solidFill>
                  <a:latin typeface="Open Sans"/>
                  <a:ea typeface="Open Sans"/>
                  <a:cs typeface="Open Sans"/>
                  <a:sym typeface="Open Sans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926080" y="1272361"/>
            <a:ext cx="8255932" cy="1717179"/>
            <a:chOff x="0" y="0"/>
            <a:chExt cx="11007909" cy="228957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007909" cy="2289572"/>
            </a:xfrm>
            <a:custGeom>
              <a:avLst/>
              <a:gdLst/>
              <a:ahLst/>
              <a:cxnLst/>
              <a:rect l="l" t="t" r="r" b="b"/>
              <a:pathLst>
                <a:path w="11007909" h="2289572">
                  <a:moveTo>
                    <a:pt x="0" y="0"/>
                  </a:moveTo>
                  <a:lnTo>
                    <a:pt x="11007909" y="0"/>
                  </a:lnTo>
                  <a:lnTo>
                    <a:pt x="11007909" y="2289572"/>
                  </a:lnTo>
                  <a:lnTo>
                    <a:pt x="0" y="22895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7234" r="-32908" b="-61784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0" y="9525"/>
              <a:ext cx="11007909" cy="22800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Movement 2:</a:t>
              </a:r>
            </a:p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The Track On Demand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705505" y="430597"/>
            <a:ext cx="1593667" cy="552578"/>
          </a:xfrm>
          <a:custGeom>
            <a:avLst/>
            <a:gdLst/>
            <a:ahLst/>
            <a:cxnLst/>
            <a:rect l="l" t="t" r="r" b="b"/>
            <a:pathLst>
              <a:path w="1593667" h="552578">
                <a:moveTo>
                  <a:pt x="0" y="0"/>
                </a:moveTo>
                <a:lnTo>
                  <a:pt x="1593667" y="0"/>
                </a:lnTo>
                <a:lnTo>
                  <a:pt x="1593667" y="552578"/>
                </a:lnTo>
                <a:lnTo>
                  <a:pt x="0" y="5525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681681" y="345392"/>
            <a:ext cx="426563" cy="722987"/>
          </a:xfrm>
          <a:custGeom>
            <a:avLst/>
            <a:gdLst/>
            <a:ahLst/>
            <a:cxnLst/>
            <a:rect l="l" t="t" r="r" b="b"/>
            <a:pathLst>
              <a:path w="426563" h="722987">
                <a:moveTo>
                  <a:pt x="0" y="0"/>
                </a:moveTo>
                <a:lnTo>
                  <a:pt x="426562" y="0"/>
                </a:lnTo>
                <a:lnTo>
                  <a:pt x="426562" y="722987"/>
                </a:lnTo>
                <a:lnTo>
                  <a:pt x="0" y="7229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7000"/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5138067" y="-582046"/>
            <a:ext cx="3708814" cy="370881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D6500">
                    <a:alpha val="100000"/>
                  </a:srgbClr>
                </a:gs>
                <a:gs pos="100000">
                  <a:srgbClr val="ED6500">
                    <a:alpha val="0"/>
                  </a:srgbClr>
                </a:gs>
              </a:gsLst>
              <a:lin ang="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838445" y="1757460"/>
            <a:ext cx="2420868" cy="2420868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6AD71">
                    <a:alpha val="100000"/>
                  </a:srgbClr>
                </a:gs>
                <a:gs pos="100000">
                  <a:srgbClr val="96AD71">
                    <a:alpha val="14500"/>
                  </a:srgbClr>
                </a:gs>
              </a:gsLst>
              <a:lin ang="0"/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828800" y="4171585"/>
            <a:ext cx="14949632" cy="6541770"/>
            <a:chOff x="0" y="0"/>
            <a:chExt cx="19932843" cy="872236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9932844" cy="8722360"/>
            </a:xfrm>
            <a:custGeom>
              <a:avLst/>
              <a:gdLst/>
              <a:ahLst/>
              <a:cxnLst/>
              <a:rect l="l" t="t" r="r" b="b"/>
              <a:pathLst>
                <a:path w="19932844" h="8722360">
                  <a:moveTo>
                    <a:pt x="0" y="0"/>
                  </a:moveTo>
                  <a:lnTo>
                    <a:pt x="19932844" y="0"/>
                  </a:lnTo>
                  <a:lnTo>
                    <a:pt x="19932844" y="8722360"/>
                  </a:lnTo>
                  <a:lnTo>
                    <a:pt x="0" y="87223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6588" r="2135" b="49433"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0" y="-9525"/>
              <a:ext cx="19932843" cy="87318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In Cycle of Reflection 9,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Neuroscience of Leadership,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my insights were: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endParaRPr lang="en-US" sz="4200">
                <a:solidFill>
                  <a:srgbClr val="555555"/>
                </a:solidFill>
                <a:latin typeface="Dreaming Outloud Sans"/>
                <a:ea typeface="Dreaming Outloud Sans"/>
                <a:cs typeface="Dreaming Outloud Sans"/>
                <a:sym typeface="Dreaming Outloud Sans"/>
              </a:endParaRP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210398" y="-582046"/>
            <a:ext cx="4434543" cy="4434543"/>
            <a:chOff x="0" y="0"/>
            <a:chExt cx="812800" cy="812800"/>
          </a:xfrm>
        </p:grpSpPr>
        <p:sp>
          <p:nvSpPr>
            <p:cNvPr id="26" name="Freeform 26" descr="24316a4-6454-0c5-0dbe-15f66181ff_e424743c-2920-40a7-ab0d-f715a7316a01.jpg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38968" r="-38968"/>
              </a:stretch>
            </a:blipFill>
          </p:spPr>
        </p:sp>
      </p:grpSp>
      <p:grpSp>
        <p:nvGrpSpPr>
          <p:cNvPr id="27" name="Group 27"/>
          <p:cNvGrpSpPr/>
          <p:nvPr/>
        </p:nvGrpSpPr>
        <p:grpSpPr>
          <a:xfrm>
            <a:off x="10600035" y="1052611"/>
            <a:ext cx="2157329" cy="2157009"/>
            <a:chOff x="300133" y="332348"/>
            <a:chExt cx="2876439" cy="2876013"/>
          </a:xfrm>
        </p:grpSpPr>
        <p:grpSp>
          <p:nvGrpSpPr>
            <p:cNvPr id="28" name="Group 28"/>
            <p:cNvGrpSpPr/>
            <p:nvPr/>
          </p:nvGrpSpPr>
          <p:grpSpPr>
            <a:xfrm rot="-5400000">
              <a:off x="300346" y="332135"/>
              <a:ext cx="2876013" cy="2876439"/>
              <a:chOff x="0" y="0"/>
              <a:chExt cx="2401062" cy="2401418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2401062" cy="2401316"/>
              </a:xfrm>
              <a:custGeom>
                <a:avLst/>
                <a:gdLst/>
                <a:ahLst/>
                <a:cxnLst/>
                <a:rect l="l" t="t" r="r" b="b"/>
                <a:pathLst>
                  <a:path w="2401062" h="2401316">
                    <a:moveTo>
                      <a:pt x="0" y="1200658"/>
                    </a:moveTo>
                    <a:cubicBezTo>
                      <a:pt x="0" y="537591"/>
                      <a:pt x="537464" y="0"/>
                      <a:pt x="1200531" y="0"/>
                    </a:cubicBezTo>
                    <a:cubicBezTo>
                      <a:pt x="1863598" y="0"/>
                      <a:pt x="2401062" y="537591"/>
                      <a:pt x="2401062" y="1200658"/>
                    </a:cubicBezTo>
                    <a:cubicBezTo>
                      <a:pt x="2401062" y="1863725"/>
                      <a:pt x="1863598" y="2401316"/>
                      <a:pt x="1200531" y="2401316"/>
                    </a:cubicBezTo>
                    <a:cubicBezTo>
                      <a:pt x="537464" y="2401316"/>
                      <a:pt x="0" y="1863852"/>
                      <a:pt x="0" y="1200658"/>
                    </a:cubicBezTo>
                    <a:close/>
                  </a:path>
                </a:pathLst>
              </a:custGeom>
              <a:solidFill>
                <a:srgbClr val="5C723A"/>
              </a:solidFill>
            </p:spPr>
          </p:sp>
        </p:grpSp>
        <p:grpSp>
          <p:nvGrpSpPr>
            <p:cNvPr id="30" name="Group 30"/>
            <p:cNvGrpSpPr/>
            <p:nvPr/>
          </p:nvGrpSpPr>
          <p:grpSpPr>
            <a:xfrm rot="8933400">
              <a:off x="506988" y="446014"/>
              <a:ext cx="2463611" cy="2648241"/>
              <a:chOff x="0" y="0"/>
              <a:chExt cx="2056765" cy="2210905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2056765" cy="2210943"/>
              </a:xfrm>
              <a:custGeom>
                <a:avLst/>
                <a:gdLst/>
                <a:ahLst/>
                <a:cxnLst/>
                <a:rect l="l" t="t" r="r" b="b"/>
                <a:pathLst>
                  <a:path w="2056765" h="2210943">
                    <a:moveTo>
                      <a:pt x="0" y="0"/>
                    </a:moveTo>
                    <a:lnTo>
                      <a:pt x="2056765" y="0"/>
                    </a:lnTo>
                    <a:lnTo>
                      <a:pt x="2056765" y="2210943"/>
                    </a:lnTo>
                    <a:lnTo>
                      <a:pt x="0" y="2210943"/>
                    </a:lnTo>
                    <a:close/>
                  </a:path>
                </a:pathLst>
              </a:custGeom>
              <a:blipFill>
                <a:blip r:embed="rId7"/>
                <a:stretch>
                  <a:fillRect t="-43" b="-41"/>
                </a:stretch>
              </a:blipFill>
            </p:spPr>
          </p:sp>
        </p:grpSp>
        <p:sp>
          <p:nvSpPr>
            <p:cNvPr id="32" name="TextBox 32"/>
            <p:cNvSpPr txBox="1"/>
            <p:nvPr/>
          </p:nvSpPr>
          <p:spPr>
            <a:xfrm>
              <a:off x="697772" y="1491594"/>
              <a:ext cx="2138275" cy="5360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41"/>
                </a:lnSpc>
              </a:pPr>
              <a:r>
                <a:rPr lang="en-US" sz="3145" b="1" dirty="0">
                  <a:solidFill>
                    <a:srgbClr val="FFFFFF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Cycle 9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00"/>
    </mc:Choice>
    <mc:Fallback>
      <p:transition advClick="0" advTm="2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14813" y="167848"/>
            <a:ext cx="3267199" cy="1801063"/>
            <a:chOff x="0" y="0"/>
            <a:chExt cx="4356265" cy="2401418"/>
          </a:xfrm>
        </p:grpSpPr>
        <p:sp>
          <p:nvSpPr>
            <p:cNvPr id="3" name="Freeform 3" descr="Unknown.jpeg"/>
            <p:cNvSpPr/>
            <p:nvPr/>
          </p:nvSpPr>
          <p:spPr>
            <a:xfrm>
              <a:off x="0" y="0"/>
              <a:ext cx="4356227" cy="2401443"/>
            </a:xfrm>
            <a:custGeom>
              <a:avLst/>
              <a:gdLst/>
              <a:ahLst/>
              <a:cxnLst/>
              <a:rect l="l" t="t" r="r" b="b"/>
              <a:pathLst>
                <a:path w="4356227" h="2401443">
                  <a:moveTo>
                    <a:pt x="0" y="0"/>
                  </a:moveTo>
                  <a:lnTo>
                    <a:pt x="4356227" y="0"/>
                  </a:lnTo>
                  <a:lnTo>
                    <a:pt x="4356227" y="2401443"/>
                  </a:lnTo>
                  <a:lnTo>
                    <a:pt x="0" y="2401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" r="-8" b="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49126" y="9227344"/>
            <a:ext cx="9957435" cy="952929"/>
            <a:chOff x="0" y="0"/>
            <a:chExt cx="13276580" cy="127057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276580" cy="1270635"/>
            </a:xfrm>
            <a:custGeom>
              <a:avLst/>
              <a:gdLst/>
              <a:ahLst/>
              <a:cxnLst/>
              <a:rect l="l" t="t" r="r" b="b"/>
              <a:pathLst>
                <a:path w="13276580" h="1270635">
                  <a:moveTo>
                    <a:pt x="0" y="0"/>
                  </a:moveTo>
                  <a:lnTo>
                    <a:pt x="13276580" y="0"/>
                  </a:lnTo>
                  <a:lnTo>
                    <a:pt x="13276580" y="1270635"/>
                  </a:lnTo>
                  <a:lnTo>
                    <a:pt x="0" y="127063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049654" y="8498612"/>
            <a:ext cx="5668432" cy="527790"/>
            <a:chOff x="0" y="0"/>
            <a:chExt cx="7557910" cy="7037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557897" cy="703707"/>
            </a:xfrm>
            <a:custGeom>
              <a:avLst/>
              <a:gdLst/>
              <a:ahLst/>
              <a:cxnLst/>
              <a:rect l="l" t="t" r="r" b="b"/>
              <a:pathLst>
                <a:path w="7557897" h="703707">
                  <a:moveTo>
                    <a:pt x="0" y="0"/>
                  </a:moveTo>
                  <a:lnTo>
                    <a:pt x="7557897" y="0"/>
                  </a:lnTo>
                  <a:lnTo>
                    <a:pt x="7557897" y="703707"/>
                  </a:lnTo>
                  <a:lnTo>
                    <a:pt x="0" y="70370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914400" y="914400"/>
            <a:ext cx="1828800" cy="1996083"/>
            <a:chOff x="0" y="0"/>
            <a:chExt cx="2438400" cy="26614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400" cy="2661444"/>
            </a:xfrm>
            <a:custGeom>
              <a:avLst/>
              <a:gdLst/>
              <a:ahLst/>
              <a:cxnLst/>
              <a:rect l="l" t="t" r="r" b="b"/>
              <a:pathLst>
                <a:path w="2438400" h="2661444">
                  <a:moveTo>
                    <a:pt x="0" y="0"/>
                  </a:moveTo>
                  <a:lnTo>
                    <a:pt x="2438400" y="0"/>
                  </a:lnTo>
                  <a:lnTo>
                    <a:pt x="2438400" y="2661444"/>
                  </a:lnTo>
                  <a:lnTo>
                    <a:pt x="0" y="26614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r="-78303" b="8380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2438400" cy="266144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519"/>
                </a:lnSpc>
              </a:pPr>
              <a:r>
                <a:rPr lang="en-US" sz="9600">
                  <a:solidFill>
                    <a:srgbClr val="E07830"/>
                  </a:solidFill>
                  <a:latin typeface="Open Sans"/>
                  <a:ea typeface="Open Sans"/>
                  <a:cs typeface="Open Sans"/>
                  <a:sym typeface="Open Sans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926080" y="1272361"/>
            <a:ext cx="8255932" cy="1717179"/>
            <a:chOff x="0" y="0"/>
            <a:chExt cx="11007909" cy="228957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007909" cy="2289572"/>
            </a:xfrm>
            <a:custGeom>
              <a:avLst/>
              <a:gdLst/>
              <a:ahLst/>
              <a:cxnLst/>
              <a:rect l="l" t="t" r="r" b="b"/>
              <a:pathLst>
                <a:path w="11007909" h="2289572">
                  <a:moveTo>
                    <a:pt x="0" y="0"/>
                  </a:moveTo>
                  <a:lnTo>
                    <a:pt x="11007909" y="0"/>
                  </a:lnTo>
                  <a:lnTo>
                    <a:pt x="11007909" y="2289572"/>
                  </a:lnTo>
                  <a:lnTo>
                    <a:pt x="0" y="22895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7234" r="-32908" b="-61784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0" y="9525"/>
              <a:ext cx="11007909" cy="22800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Movement 2:</a:t>
              </a:r>
            </a:p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The Track On Demand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705505" y="430597"/>
            <a:ext cx="1593667" cy="552578"/>
          </a:xfrm>
          <a:custGeom>
            <a:avLst/>
            <a:gdLst/>
            <a:ahLst/>
            <a:cxnLst/>
            <a:rect l="l" t="t" r="r" b="b"/>
            <a:pathLst>
              <a:path w="1593667" h="552578">
                <a:moveTo>
                  <a:pt x="0" y="0"/>
                </a:moveTo>
                <a:lnTo>
                  <a:pt x="1593667" y="0"/>
                </a:lnTo>
                <a:lnTo>
                  <a:pt x="1593667" y="552578"/>
                </a:lnTo>
                <a:lnTo>
                  <a:pt x="0" y="5525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681681" y="345392"/>
            <a:ext cx="426563" cy="722987"/>
          </a:xfrm>
          <a:custGeom>
            <a:avLst/>
            <a:gdLst/>
            <a:ahLst/>
            <a:cxnLst/>
            <a:rect l="l" t="t" r="r" b="b"/>
            <a:pathLst>
              <a:path w="426563" h="722987">
                <a:moveTo>
                  <a:pt x="0" y="0"/>
                </a:moveTo>
                <a:lnTo>
                  <a:pt x="426562" y="0"/>
                </a:lnTo>
                <a:lnTo>
                  <a:pt x="426562" y="722987"/>
                </a:lnTo>
                <a:lnTo>
                  <a:pt x="0" y="7229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7000"/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5138067" y="-582046"/>
            <a:ext cx="3708814" cy="370881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D6500">
                    <a:alpha val="100000"/>
                  </a:srgbClr>
                </a:gs>
                <a:gs pos="100000">
                  <a:srgbClr val="ED6500">
                    <a:alpha val="0"/>
                  </a:srgbClr>
                </a:gs>
              </a:gsLst>
              <a:lin ang="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838445" y="1757460"/>
            <a:ext cx="2420868" cy="2420868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6AD71">
                    <a:alpha val="100000"/>
                  </a:srgbClr>
                </a:gs>
                <a:gs pos="100000">
                  <a:srgbClr val="96AD71">
                    <a:alpha val="14500"/>
                  </a:srgbClr>
                </a:gs>
              </a:gsLst>
              <a:lin ang="0"/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828800" y="4171585"/>
            <a:ext cx="14949632" cy="6541770"/>
            <a:chOff x="0" y="0"/>
            <a:chExt cx="19932843" cy="872236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9932844" cy="8722360"/>
            </a:xfrm>
            <a:custGeom>
              <a:avLst/>
              <a:gdLst/>
              <a:ahLst/>
              <a:cxnLst/>
              <a:rect l="l" t="t" r="r" b="b"/>
              <a:pathLst>
                <a:path w="19932844" h="8722360">
                  <a:moveTo>
                    <a:pt x="0" y="0"/>
                  </a:moveTo>
                  <a:lnTo>
                    <a:pt x="19932844" y="0"/>
                  </a:lnTo>
                  <a:lnTo>
                    <a:pt x="19932844" y="8722360"/>
                  </a:lnTo>
                  <a:lnTo>
                    <a:pt x="0" y="87223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6588" r="2135" b="49433"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0" y="-9525"/>
              <a:ext cx="19932843" cy="87318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In Cycle of Reflection 10,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Panel on The Self is High-Wisdom,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my insights were: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endParaRPr lang="en-US" sz="4200">
                <a:solidFill>
                  <a:srgbClr val="555555"/>
                </a:solidFill>
                <a:latin typeface="Dreaming Outloud Sans"/>
                <a:ea typeface="Dreaming Outloud Sans"/>
                <a:cs typeface="Dreaming Outloud Sans"/>
                <a:sym typeface="Dreaming Outloud Sans"/>
              </a:endParaRP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210398" y="-582046"/>
            <a:ext cx="4434543" cy="4434543"/>
            <a:chOff x="0" y="0"/>
            <a:chExt cx="812800" cy="812800"/>
          </a:xfrm>
        </p:grpSpPr>
        <p:sp>
          <p:nvSpPr>
            <p:cNvPr id="26" name="Freeform 26" descr="6382f4b-320f-c1b8-06fe-588a60f56_36bbb084-dd96-40ad-a72a-f0902a4bc1f3.jpg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47699" r="-69691"/>
              </a:stretch>
            </a:blipFill>
          </p:spPr>
        </p:sp>
      </p:grpSp>
      <p:grpSp>
        <p:nvGrpSpPr>
          <p:cNvPr id="27" name="Group 27"/>
          <p:cNvGrpSpPr/>
          <p:nvPr/>
        </p:nvGrpSpPr>
        <p:grpSpPr>
          <a:xfrm rot="-5400000">
            <a:off x="10600195" y="1052452"/>
            <a:ext cx="2157010" cy="2157329"/>
            <a:chOff x="0" y="0"/>
            <a:chExt cx="2401062" cy="2401418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401062" cy="2401316"/>
            </a:xfrm>
            <a:custGeom>
              <a:avLst/>
              <a:gdLst/>
              <a:ahLst/>
              <a:cxnLst/>
              <a:rect l="l" t="t" r="r" b="b"/>
              <a:pathLst>
                <a:path w="2401062" h="2401316">
                  <a:moveTo>
                    <a:pt x="0" y="1200658"/>
                  </a:moveTo>
                  <a:cubicBezTo>
                    <a:pt x="0" y="537591"/>
                    <a:pt x="537464" y="0"/>
                    <a:pt x="1200531" y="0"/>
                  </a:cubicBezTo>
                  <a:cubicBezTo>
                    <a:pt x="1863598" y="0"/>
                    <a:pt x="2401062" y="537591"/>
                    <a:pt x="2401062" y="1200658"/>
                  </a:cubicBezTo>
                  <a:cubicBezTo>
                    <a:pt x="2401062" y="1863725"/>
                    <a:pt x="1863598" y="2401316"/>
                    <a:pt x="1200531" y="2401316"/>
                  </a:cubicBezTo>
                  <a:cubicBezTo>
                    <a:pt x="537464" y="2401316"/>
                    <a:pt x="0" y="1863852"/>
                    <a:pt x="0" y="1200658"/>
                  </a:cubicBezTo>
                  <a:close/>
                </a:path>
              </a:pathLst>
            </a:custGeom>
            <a:solidFill>
              <a:srgbClr val="5C723A"/>
            </a:solidFill>
          </p:spPr>
        </p:sp>
      </p:grpSp>
      <p:grpSp>
        <p:nvGrpSpPr>
          <p:cNvPr id="29" name="Group 29"/>
          <p:cNvGrpSpPr/>
          <p:nvPr/>
        </p:nvGrpSpPr>
        <p:grpSpPr>
          <a:xfrm rot="8933400">
            <a:off x="10755176" y="1137860"/>
            <a:ext cx="1847708" cy="1986181"/>
            <a:chOff x="0" y="0"/>
            <a:chExt cx="2056765" cy="2210905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056765" cy="2210943"/>
            </a:xfrm>
            <a:custGeom>
              <a:avLst/>
              <a:gdLst/>
              <a:ahLst/>
              <a:cxnLst/>
              <a:rect l="l" t="t" r="r" b="b"/>
              <a:pathLst>
                <a:path w="2056765" h="2210943">
                  <a:moveTo>
                    <a:pt x="0" y="0"/>
                  </a:moveTo>
                  <a:lnTo>
                    <a:pt x="2056765" y="0"/>
                  </a:lnTo>
                  <a:lnTo>
                    <a:pt x="2056765" y="2210943"/>
                  </a:lnTo>
                  <a:lnTo>
                    <a:pt x="0" y="2210943"/>
                  </a:lnTo>
                  <a:close/>
                </a:path>
              </a:pathLst>
            </a:custGeom>
            <a:blipFill>
              <a:blip r:embed="rId7"/>
              <a:stretch>
                <a:fillRect t="-43" b="-41"/>
              </a:stretch>
            </a:blipFill>
          </p:spPr>
        </p:sp>
      </p:grpSp>
      <p:sp>
        <p:nvSpPr>
          <p:cNvPr id="31" name="TextBox 31"/>
          <p:cNvSpPr txBox="1"/>
          <p:nvPr/>
        </p:nvSpPr>
        <p:spPr>
          <a:xfrm>
            <a:off x="10796539" y="1945858"/>
            <a:ext cx="1745272" cy="378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41"/>
              </a:lnSpc>
            </a:pPr>
            <a:r>
              <a:rPr lang="en-US" sz="3145" b="1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Cycle 10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00"/>
    </mc:Choice>
    <mc:Fallback>
      <p:transition advClick="0" advTm="2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14813" y="167848"/>
            <a:ext cx="3267199" cy="1801063"/>
            <a:chOff x="0" y="0"/>
            <a:chExt cx="4356265" cy="2401418"/>
          </a:xfrm>
        </p:grpSpPr>
        <p:sp>
          <p:nvSpPr>
            <p:cNvPr id="3" name="Freeform 3" descr="Unknown.jpeg"/>
            <p:cNvSpPr/>
            <p:nvPr/>
          </p:nvSpPr>
          <p:spPr>
            <a:xfrm>
              <a:off x="0" y="0"/>
              <a:ext cx="4356227" cy="2401443"/>
            </a:xfrm>
            <a:custGeom>
              <a:avLst/>
              <a:gdLst/>
              <a:ahLst/>
              <a:cxnLst/>
              <a:rect l="l" t="t" r="r" b="b"/>
              <a:pathLst>
                <a:path w="4356227" h="2401443">
                  <a:moveTo>
                    <a:pt x="0" y="0"/>
                  </a:moveTo>
                  <a:lnTo>
                    <a:pt x="4356227" y="0"/>
                  </a:lnTo>
                  <a:lnTo>
                    <a:pt x="4356227" y="2401443"/>
                  </a:lnTo>
                  <a:lnTo>
                    <a:pt x="0" y="2401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" r="-8" b="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49126" y="9227344"/>
            <a:ext cx="9957435" cy="952929"/>
            <a:chOff x="0" y="0"/>
            <a:chExt cx="13276580" cy="127057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276580" cy="1270635"/>
            </a:xfrm>
            <a:custGeom>
              <a:avLst/>
              <a:gdLst/>
              <a:ahLst/>
              <a:cxnLst/>
              <a:rect l="l" t="t" r="r" b="b"/>
              <a:pathLst>
                <a:path w="13276580" h="1270635">
                  <a:moveTo>
                    <a:pt x="0" y="0"/>
                  </a:moveTo>
                  <a:lnTo>
                    <a:pt x="13276580" y="0"/>
                  </a:lnTo>
                  <a:lnTo>
                    <a:pt x="13276580" y="1270635"/>
                  </a:lnTo>
                  <a:lnTo>
                    <a:pt x="0" y="127063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049654" y="8498612"/>
            <a:ext cx="5668432" cy="527790"/>
            <a:chOff x="0" y="0"/>
            <a:chExt cx="7557910" cy="7037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557897" cy="703707"/>
            </a:xfrm>
            <a:custGeom>
              <a:avLst/>
              <a:gdLst/>
              <a:ahLst/>
              <a:cxnLst/>
              <a:rect l="l" t="t" r="r" b="b"/>
              <a:pathLst>
                <a:path w="7557897" h="703707">
                  <a:moveTo>
                    <a:pt x="0" y="0"/>
                  </a:moveTo>
                  <a:lnTo>
                    <a:pt x="7557897" y="0"/>
                  </a:lnTo>
                  <a:lnTo>
                    <a:pt x="7557897" y="703707"/>
                  </a:lnTo>
                  <a:lnTo>
                    <a:pt x="0" y="70370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914400" y="914400"/>
            <a:ext cx="1828800" cy="1996083"/>
            <a:chOff x="0" y="0"/>
            <a:chExt cx="2438400" cy="26614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400" cy="2661444"/>
            </a:xfrm>
            <a:custGeom>
              <a:avLst/>
              <a:gdLst/>
              <a:ahLst/>
              <a:cxnLst/>
              <a:rect l="l" t="t" r="r" b="b"/>
              <a:pathLst>
                <a:path w="2438400" h="2661444">
                  <a:moveTo>
                    <a:pt x="0" y="0"/>
                  </a:moveTo>
                  <a:lnTo>
                    <a:pt x="2438400" y="0"/>
                  </a:lnTo>
                  <a:lnTo>
                    <a:pt x="2438400" y="2661444"/>
                  </a:lnTo>
                  <a:lnTo>
                    <a:pt x="0" y="26614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r="-78303" b="8380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2438400" cy="266144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519"/>
                </a:lnSpc>
              </a:pPr>
              <a:r>
                <a:rPr lang="en-US" sz="9600">
                  <a:solidFill>
                    <a:srgbClr val="E07830"/>
                  </a:solidFill>
                  <a:latin typeface="Open Sans"/>
                  <a:ea typeface="Open Sans"/>
                  <a:cs typeface="Open Sans"/>
                  <a:sym typeface="Open Sans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926080" y="1272361"/>
            <a:ext cx="8255932" cy="1717179"/>
            <a:chOff x="0" y="0"/>
            <a:chExt cx="11007909" cy="228957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007909" cy="2289572"/>
            </a:xfrm>
            <a:custGeom>
              <a:avLst/>
              <a:gdLst/>
              <a:ahLst/>
              <a:cxnLst/>
              <a:rect l="l" t="t" r="r" b="b"/>
              <a:pathLst>
                <a:path w="11007909" h="2289572">
                  <a:moveTo>
                    <a:pt x="0" y="0"/>
                  </a:moveTo>
                  <a:lnTo>
                    <a:pt x="11007909" y="0"/>
                  </a:lnTo>
                  <a:lnTo>
                    <a:pt x="11007909" y="2289572"/>
                  </a:lnTo>
                  <a:lnTo>
                    <a:pt x="0" y="22895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7234" r="-32908" b="-61784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0" y="9525"/>
              <a:ext cx="11007909" cy="22800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Movement 2:</a:t>
              </a:r>
            </a:p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The Track On Demand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705505" y="430597"/>
            <a:ext cx="1593667" cy="552578"/>
          </a:xfrm>
          <a:custGeom>
            <a:avLst/>
            <a:gdLst/>
            <a:ahLst/>
            <a:cxnLst/>
            <a:rect l="l" t="t" r="r" b="b"/>
            <a:pathLst>
              <a:path w="1593667" h="552578">
                <a:moveTo>
                  <a:pt x="0" y="0"/>
                </a:moveTo>
                <a:lnTo>
                  <a:pt x="1593667" y="0"/>
                </a:lnTo>
                <a:lnTo>
                  <a:pt x="1593667" y="552578"/>
                </a:lnTo>
                <a:lnTo>
                  <a:pt x="0" y="5525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681681" y="345392"/>
            <a:ext cx="426563" cy="722987"/>
          </a:xfrm>
          <a:custGeom>
            <a:avLst/>
            <a:gdLst/>
            <a:ahLst/>
            <a:cxnLst/>
            <a:rect l="l" t="t" r="r" b="b"/>
            <a:pathLst>
              <a:path w="426563" h="722987">
                <a:moveTo>
                  <a:pt x="0" y="0"/>
                </a:moveTo>
                <a:lnTo>
                  <a:pt x="426562" y="0"/>
                </a:lnTo>
                <a:lnTo>
                  <a:pt x="426562" y="722987"/>
                </a:lnTo>
                <a:lnTo>
                  <a:pt x="0" y="7229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7000"/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5138067" y="-582046"/>
            <a:ext cx="3708814" cy="370881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D6500">
                    <a:alpha val="100000"/>
                  </a:srgbClr>
                </a:gs>
                <a:gs pos="100000">
                  <a:srgbClr val="ED6500">
                    <a:alpha val="0"/>
                  </a:srgbClr>
                </a:gs>
              </a:gsLst>
              <a:lin ang="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838445" y="1757460"/>
            <a:ext cx="2420868" cy="2420868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6AD71">
                    <a:alpha val="100000"/>
                  </a:srgbClr>
                </a:gs>
                <a:gs pos="100000">
                  <a:srgbClr val="96AD71">
                    <a:alpha val="14500"/>
                  </a:srgbClr>
                </a:gs>
              </a:gsLst>
              <a:lin ang="0"/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828800" y="4171585"/>
            <a:ext cx="14949632" cy="6541770"/>
            <a:chOff x="0" y="0"/>
            <a:chExt cx="19932843" cy="872236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9932844" cy="8722360"/>
            </a:xfrm>
            <a:custGeom>
              <a:avLst/>
              <a:gdLst/>
              <a:ahLst/>
              <a:cxnLst/>
              <a:rect l="l" t="t" r="r" b="b"/>
              <a:pathLst>
                <a:path w="19932844" h="8722360">
                  <a:moveTo>
                    <a:pt x="0" y="0"/>
                  </a:moveTo>
                  <a:lnTo>
                    <a:pt x="19932844" y="0"/>
                  </a:lnTo>
                  <a:lnTo>
                    <a:pt x="19932844" y="8722360"/>
                  </a:lnTo>
                  <a:lnTo>
                    <a:pt x="0" y="87223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6588" r="2135" b="49433"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0" y="-9525"/>
              <a:ext cx="19932843" cy="87318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In Cycle of Reflection 11,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Words Driving Worldviews &amp; Innovation,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my insights were: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endParaRPr lang="en-US" sz="4200">
                <a:solidFill>
                  <a:srgbClr val="555555"/>
                </a:solidFill>
                <a:latin typeface="Dreaming Outloud Sans"/>
                <a:ea typeface="Dreaming Outloud Sans"/>
                <a:cs typeface="Dreaming Outloud Sans"/>
                <a:sym typeface="Dreaming Outloud Sans"/>
              </a:endParaRP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210398" y="-582046"/>
            <a:ext cx="4434543" cy="4434543"/>
            <a:chOff x="0" y="0"/>
            <a:chExt cx="812800" cy="812800"/>
          </a:xfrm>
        </p:grpSpPr>
        <p:sp>
          <p:nvSpPr>
            <p:cNvPr id="26" name="Freeform 26" descr="3d521b6-012-c46a-1136-303ac66b8537_33d881d-c32-777e-644e-88a6ca6730f_7242c71b60.jpg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25075" r="-25075"/>
              </a:stretch>
            </a:blipFill>
          </p:spPr>
        </p:sp>
      </p:grpSp>
      <p:grpSp>
        <p:nvGrpSpPr>
          <p:cNvPr id="27" name="Group 27"/>
          <p:cNvGrpSpPr/>
          <p:nvPr/>
        </p:nvGrpSpPr>
        <p:grpSpPr>
          <a:xfrm rot="-5400000">
            <a:off x="10600195" y="1052452"/>
            <a:ext cx="2157010" cy="2157329"/>
            <a:chOff x="0" y="0"/>
            <a:chExt cx="2401062" cy="2401418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401062" cy="2401316"/>
            </a:xfrm>
            <a:custGeom>
              <a:avLst/>
              <a:gdLst/>
              <a:ahLst/>
              <a:cxnLst/>
              <a:rect l="l" t="t" r="r" b="b"/>
              <a:pathLst>
                <a:path w="2401062" h="2401316">
                  <a:moveTo>
                    <a:pt x="0" y="1200658"/>
                  </a:moveTo>
                  <a:cubicBezTo>
                    <a:pt x="0" y="537591"/>
                    <a:pt x="537464" y="0"/>
                    <a:pt x="1200531" y="0"/>
                  </a:cubicBezTo>
                  <a:cubicBezTo>
                    <a:pt x="1863598" y="0"/>
                    <a:pt x="2401062" y="537591"/>
                    <a:pt x="2401062" y="1200658"/>
                  </a:cubicBezTo>
                  <a:cubicBezTo>
                    <a:pt x="2401062" y="1863725"/>
                    <a:pt x="1863598" y="2401316"/>
                    <a:pt x="1200531" y="2401316"/>
                  </a:cubicBezTo>
                  <a:cubicBezTo>
                    <a:pt x="537464" y="2401316"/>
                    <a:pt x="0" y="1863852"/>
                    <a:pt x="0" y="1200658"/>
                  </a:cubicBezTo>
                  <a:close/>
                </a:path>
              </a:pathLst>
            </a:custGeom>
            <a:solidFill>
              <a:srgbClr val="5C723A"/>
            </a:solidFill>
          </p:spPr>
        </p:sp>
      </p:grpSp>
      <p:grpSp>
        <p:nvGrpSpPr>
          <p:cNvPr id="29" name="Group 29"/>
          <p:cNvGrpSpPr/>
          <p:nvPr/>
        </p:nvGrpSpPr>
        <p:grpSpPr>
          <a:xfrm rot="8933400">
            <a:off x="10755176" y="1137860"/>
            <a:ext cx="1847708" cy="1986181"/>
            <a:chOff x="0" y="0"/>
            <a:chExt cx="2056765" cy="2210905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056765" cy="2210943"/>
            </a:xfrm>
            <a:custGeom>
              <a:avLst/>
              <a:gdLst/>
              <a:ahLst/>
              <a:cxnLst/>
              <a:rect l="l" t="t" r="r" b="b"/>
              <a:pathLst>
                <a:path w="2056765" h="2210943">
                  <a:moveTo>
                    <a:pt x="0" y="0"/>
                  </a:moveTo>
                  <a:lnTo>
                    <a:pt x="2056765" y="0"/>
                  </a:lnTo>
                  <a:lnTo>
                    <a:pt x="2056765" y="2210943"/>
                  </a:lnTo>
                  <a:lnTo>
                    <a:pt x="0" y="2210943"/>
                  </a:lnTo>
                  <a:close/>
                </a:path>
              </a:pathLst>
            </a:custGeom>
            <a:blipFill>
              <a:blip r:embed="rId7"/>
              <a:stretch>
                <a:fillRect t="-43" b="-41"/>
              </a:stretch>
            </a:blipFill>
          </p:spPr>
        </p:sp>
      </p:grpSp>
      <p:sp>
        <p:nvSpPr>
          <p:cNvPr id="31" name="TextBox 31"/>
          <p:cNvSpPr txBox="1"/>
          <p:nvPr/>
        </p:nvSpPr>
        <p:spPr>
          <a:xfrm>
            <a:off x="10796539" y="1945858"/>
            <a:ext cx="1745272" cy="378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41"/>
              </a:lnSpc>
            </a:pPr>
            <a:r>
              <a:rPr lang="en-US" sz="3145" b="1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Cycle 11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00"/>
    </mc:Choice>
    <mc:Fallback>
      <p:transition advClick="0" advTm="2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14813" y="167848"/>
            <a:ext cx="3267199" cy="1801063"/>
            <a:chOff x="0" y="0"/>
            <a:chExt cx="4356265" cy="2401418"/>
          </a:xfrm>
        </p:grpSpPr>
        <p:sp>
          <p:nvSpPr>
            <p:cNvPr id="3" name="Freeform 3" descr="Unknown.jpeg"/>
            <p:cNvSpPr/>
            <p:nvPr/>
          </p:nvSpPr>
          <p:spPr>
            <a:xfrm>
              <a:off x="0" y="0"/>
              <a:ext cx="4356227" cy="2401443"/>
            </a:xfrm>
            <a:custGeom>
              <a:avLst/>
              <a:gdLst/>
              <a:ahLst/>
              <a:cxnLst/>
              <a:rect l="l" t="t" r="r" b="b"/>
              <a:pathLst>
                <a:path w="4356227" h="2401443">
                  <a:moveTo>
                    <a:pt x="0" y="0"/>
                  </a:moveTo>
                  <a:lnTo>
                    <a:pt x="4356227" y="0"/>
                  </a:lnTo>
                  <a:lnTo>
                    <a:pt x="4356227" y="2401443"/>
                  </a:lnTo>
                  <a:lnTo>
                    <a:pt x="0" y="2401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" r="-8" b="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49126" y="9227344"/>
            <a:ext cx="9957435" cy="952929"/>
            <a:chOff x="0" y="0"/>
            <a:chExt cx="13276580" cy="127057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276580" cy="1270635"/>
            </a:xfrm>
            <a:custGeom>
              <a:avLst/>
              <a:gdLst/>
              <a:ahLst/>
              <a:cxnLst/>
              <a:rect l="l" t="t" r="r" b="b"/>
              <a:pathLst>
                <a:path w="13276580" h="1270635">
                  <a:moveTo>
                    <a:pt x="0" y="0"/>
                  </a:moveTo>
                  <a:lnTo>
                    <a:pt x="13276580" y="0"/>
                  </a:lnTo>
                  <a:lnTo>
                    <a:pt x="13276580" y="1270635"/>
                  </a:lnTo>
                  <a:lnTo>
                    <a:pt x="0" y="127063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049654" y="8498612"/>
            <a:ext cx="5668432" cy="527790"/>
            <a:chOff x="0" y="0"/>
            <a:chExt cx="7557910" cy="7037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557897" cy="703707"/>
            </a:xfrm>
            <a:custGeom>
              <a:avLst/>
              <a:gdLst/>
              <a:ahLst/>
              <a:cxnLst/>
              <a:rect l="l" t="t" r="r" b="b"/>
              <a:pathLst>
                <a:path w="7557897" h="703707">
                  <a:moveTo>
                    <a:pt x="0" y="0"/>
                  </a:moveTo>
                  <a:lnTo>
                    <a:pt x="7557897" y="0"/>
                  </a:lnTo>
                  <a:lnTo>
                    <a:pt x="7557897" y="703707"/>
                  </a:lnTo>
                  <a:lnTo>
                    <a:pt x="0" y="70370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914400" y="914400"/>
            <a:ext cx="1828800" cy="1996083"/>
            <a:chOff x="0" y="0"/>
            <a:chExt cx="2438400" cy="26614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400" cy="2661444"/>
            </a:xfrm>
            <a:custGeom>
              <a:avLst/>
              <a:gdLst/>
              <a:ahLst/>
              <a:cxnLst/>
              <a:rect l="l" t="t" r="r" b="b"/>
              <a:pathLst>
                <a:path w="2438400" h="2661444">
                  <a:moveTo>
                    <a:pt x="0" y="0"/>
                  </a:moveTo>
                  <a:lnTo>
                    <a:pt x="2438400" y="0"/>
                  </a:lnTo>
                  <a:lnTo>
                    <a:pt x="2438400" y="2661444"/>
                  </a:lnTo>
                  <a:lnTo>
                    <a:pt x="0" y="26614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r="-78303" b="8380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2438400" cy="266144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519"/>
                </a:lnSpc>
              </a:pPr>
              <a:r>
                <a:rPr lang="en-US" sz="9600">
                  <a:solidFill>
                    <a:srgbClr val="E07830"/>
                  </a:solidFill>
                  <a:latin typeface="Open Sans"/>
                  <a:ea typeface="Open Sans"/>
                  <a:cs typeface="Open Sans"/>
                  <a:sym typeface="Open Sans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926080" y="1272361"/>
            <a:ext cx="8255932" cy="1717179"/>
            <a:chOff x="0" y="0"/>
            <a:chExt cx="11007909" cy="228957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007909" cy="2289572"/>
            </a:xfrm>
            <a:custGeom>
              <a:avLst/>
              <a:gdLst/>
              <a:ahLst/>
              <a:cxnLst/>
              <a:rect l="l" t="t" r="r" b="b"/>
              <a:pathLst>
                <a:path w="11007909" h="2289572">
                  <a:moveTo>
                    <a:pt x="0" y="0"/>
                  </a:moveTo>
                  <a:lnTo>
                    <a:pt x="11007909" y="0"/>
                  </a:lnTo>
                  <a:lnTo>
                    <a:pt x="11007909" y="2289572"/>
                  </a:lnTo>
                  <a:lnTo>
                    <a:pt x="0" y="22895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7234" r="-32908" b="-61784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0" y="9525"/>
              <a:ext cx="11007909" cy="22800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Movement 2:</a:t>
              </a:r>
            </a:p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The Track On Demand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705505" y="430597"/>
            <a:ext cx="1593667" cy="552578"/>
          </a:xfrm>
          <a:custGeom>
            <a:avLst/>
            <a:gdLst/>
            <a:ahLst/>
            <a:cxnLst/>
            <a:rect l="l" t="t" r="r" b="b"/>
            <a:pathLst>
              <a:path w="1593667" h="552578">
                <a:moveTo>
                  <a:pt x="0" y="0"/>
                </a:moveTo>
                <a:lnTo>
                  <a:pt x="1593667" y="0"/>
                </a:lnTo>
                <a:lnTo>
                  <a:pt x="1593667" y="552578"/>
                </a:lnTo>
                <a:lnTo>
                  <a:pt x="0" y="5525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681681" y="345392"/>
            <a:ext cx="426563" cy="722987"/>
          </a:xfrm>
          <a:custGeom>
            <a:avLst/>
            <a:gdLst/>
            <a:ahLst/>
            <a:cxnLst/>
            <a:rect l="l" t="t" r="r" b="b"/>
            <a:pathLst>
              <a:path w="426563" h="722987">
                <a:moveTo>
                  <a:pt x="0" y="0"/>
                </a:moveTo>
                <a:lnTo>
                  <a:pt x="426562" y="0"/>
                </a:lnTo>
                <a:lnTo>
                  <a:pt x="426562" y="722987"/>
                </a:lnTo>
                <a:lnTo>
                  <a:pt x="0" y="7229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7000"/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5138067" y="-582046"/>
            <a:ext cx="3708814" cy="370881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D6500">
                    <a:alpha val="100000"/>
                  </a:srgbClr>
                </a:gs>
                <a:gs pos="100000">
                  <a:srgbClr val="ED6500">
                    <a:alpha val="0"/>
                  </a:srgbClr>
                </a:gs>
              </a:gsLst>
              <a:lin ang="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838445" y="1757460"/>
            <a:ext cx="2420868" cy="2420868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6AD71">
                    <a:alpha val="100000"/>
                  </a:srgbClr>
                </a:gs>
                <a:gs pos="100000">
                  <a:srgbClr val="96AD71">
                    <a:alpha val="14500"/>
                  </a:srgbClr>
                </a:gs>
              </a:gsLst>
              <a:lin ang="0"/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828800" y="4171585"/>
            <a:ext cx="14949632" cy="6541770"/>
            <a:chOff x="0" y="0"/>
            <a:chExt cx="19932843" cy="872236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9932844" cy="8722360"/>
            </a:xfrm>
            <a:custGeom>
              <a:avLst/>
              <a:gdLst/>
              <a:ahLst/>
              <a:cxnLst/>
              <a:rect l="l" t="t" r="r" b="b"/>
              <a:pathLst>
                <a:path w="19932844" h="8722360">
                  <a:moveTo>
                    <a:pt x="0" y="0"/>
                  </a:moveTo>
                  <a:lnTo>
                    <a:pt x="19932844" y="0"/>
                  </a:lnTo>
                  <a:lnTo>
                    <a:pt x="19932844" y="8722360"/>
                  </a:lnTo>
                  <a:lnTo>
                    <a:pt x="0" y="87223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6588" r="2135" b="49433"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0" y="-9525"/>
              <a:ext cx="19932843" cy="87318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In Cycle of Reflection 12,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Understanding Complexity to Unleash Creativity,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my insights were: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endParaRPr lang="en-US" sz="4200">
                <a:solidFill>
                  <a:srgbClr val="555555"/>
                </a:solidFill>
                <a:latin typeface="Dreaming Outloud Sans"/>
                <a:ea typeface="Dreaming Outloud Sans"/>
                <a:cs typeface="Dreaming Outloud Sans"/>
                <a:sym typeface="Dreaming Outloud Sans"/>
              </a:endParaRP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210398" y="-582046"/>
            <a:ext cx="4434543" cy="4434543"/>
            <a:chOff x="0" y="0"/>
            <a:chExt cx="812800" cy="812800"/>
          </a:xfrm>
        </p:grpSpPr>
        <p:sp>
          <p:nvSpPr>
            <p:cNvPr id="26" name="Freeform 26" descr="7a066e0-bb8-3fe5-abeb-a7ea4601802_a0a4c6-167a-47b6-bb06-e7bfb4e6b3a_93119b53eb.jpg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17287" r="-20834"/>
              </a:stretch>
            </a:blipFill>
          </p:spPr>
        </p:sp>
      </p:grpSp>
      <p:grpSp>
        <p:nvGrpSpPr>
          <p:cNvPr id="27" name="Group 27"/>
          <p:cNvGrpSpPr/>
          <p:nvPr/>
        </p:nvGrpSpPr>
        <p:grpSpPr>
          <a:xfrm rot="-5400000">
            <a:off x="10600195" y="1052452"/>
            <a:ext cx="2157010" cy="2157329"/>
            <a:chOff x="0" y="0"/>
            <a:chExt cx="2401062" cy="2401418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401062" cy="2401316"/>
            </a:xfrm>
            <a:custGeom>
              <a:avLst/>
              <a:gdLst/>
              <a:ahLst/>
              <a:cxnLst/>
              <a:rect l="l" t="t" r="r" b="b"/>
              <a:pathLst>
                <a:path w="2401062" h="2401316">
                  <a:moveTo>
                    <a:pt x="0" y="1200658"/>
                  </a:moveTo>
                  <a:cubicBezTo>
                    <a:pt x="0" y="537591"/>
                    <a:pt x="537464" y="0"/>
                    <a:pt x="1200531" y="0"/>
                  </a:cubicBezTo>
                  <a:cubicBezTo>
                    <a:pt x="1863598" y="0"/>
                    <a:pt x="2401062" y="537591"/>
                    <a:pt x="2401062" y="1200658"/>
                  </a:cubicBezTo>
                  <a:cubicBezTo>
                    <a:pt x="2401062" y="1863725"/>
                    <a:pt x="1863598" y="2401316"/>
                    <a:pt x="1200531" y="2401316"/>
                  </a:cubicBezTo>
                  <a:cubicBezTo>
                    <a:pt x="537464" y="2401316"/>
                    <a:pt x="0" y="1863852"/>
                    <a:pt x="0" y="1200658"/>
                  </a:cubicBezTo>
                  <a:close/>
                </a:path>
              </a:pathLst>
            </a:custGeom>
            <a:solidFill>
              <a:srgbClr val="5C723A"/>
            </a:solidFill>
          </p:spPr>
        </p:sp>
      </p:grpSp>
      <p:grpSp>
        <p:nvGrpSpPr>
          <p:cNvPr id="29" name="Group 29"/>
          <p:cNvGrpSpPr/>
          <p:nvPr/>
        </p:nvGrpSpPr>
        <p:grpSpPr>
          <a:xfrm rot="8933400">
            <a:off x="10755176" y="1137860"/>
            <a:ext cx="1847708" cy="1986181"/>
            <a:chOff x="0" y="0"/>
            <a:chExt cx="2056765" cy="2210905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056765" cy="2210943"/>
            </a:xfrm>
            <a:custGeom>
              <a:avLst/>
              <a:gdLst/>
              <a:ahLst/>
              <a:cxnLst/>
              <a:rect l="l" t="t" r="r" b="b"/>
              <a:pathLst>
                <a:path w="2056765" h="2210943">
                  <a:moveTo>
                    <a:pt x="0" y="0"/>
                  </a:moveTo>
                  <a:lnTo>
                    <a:pt x="2056765" y="0"/>
                  </a:lnTo>
                  <a:lnTo>
                    <a:pt x="2056765" y="2210943"/>
                  </a:lnTo>
                  <a:lnTo>
                    <a:pt x="0" y="2210943"/>
                  </a:lnTo>
                  <a:close/>
                </a:path>
              </a:pathLst>
            </a:custGeom>
            <a:blipFill>
              <a:blip r:embed="rId7"/>
              <a:stretch>
                <a:fillRect t="-43" b="-41"/>
              </a:stretch>
            </a:blipFill>
          </p:spPr>
        </p:sp>
      </p:grpSp>
      <p:sp>
        <p:nvSpPr>
          <p:cNvPr id="31" name="TextBox 31"/>
          <p:cNvSpPr txBox="1"/>
          <p:nvPr/>
        </p:nvSpPr>
        <p:spPr>
          <a:xfrm>
            <a:off x="10796539" y="1945858"/>
            <a:ext cx="1745272" cy="378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41"/>
              </a:lnSpc>
            </a:pPr>
            <a:r>
              <a:rPr lang="en-US" sz="3145" b="1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Cycle 12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00"/>
    </mc:Choice>
    <mc:Fallback>
      <p:transition advClick="0" advTm="20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14813" y="167848"/>
            <a:ext cx="3267199" cy="1801063"/>
            <a:chOff x="0" y="0"/>
            <a:chExt cx="4356265" cy="2401418"/>
          </a:xfrm>
        </p:grpSpPr>
        <p:sp>
          <p:nvSpPr>
            <p:cNvPr id="3" name="Freeform 3" descr="Unknown.jpeg"/>
            <p:cNvSpPr/>
            <p:nvPr/>
          </p:nvSpPr>
          <p:spPr>
            <a:xfrm>
              <a:off x="0" y="0"/>
              <a:ext cx="4356227" cy="2401443"/>
            </a:xfrm>
            <a:custGeom>
              <a:avLst/>
              <a:gdLst/>
              <a:ahLst/>
              <a:cxnLst/>
              <a:rect l="l" t="t" r="r" b="b"/>
              <a:pathLst>
                <a:path w="4356227" h="2401443">
                  <a:moveTo>
                    <a:pt x="0" y="0"/>
                  </a:moveTo>
                  <a:lnTo>
                    <a:pt x="4356227" y="0"/>
                  </a:lnTo>
                  <a:lnTo>
                    <a:pt x="4356227" y="2401443"/>
                  </a:lnTo>
                  <a:lnTo>
                    <a:pt x="0" y="2401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" r="-8" b="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49126" y="9227344"/>
            <a:ext cx="9957435" cy="952929"/>
            <a:chOff x="0" y="0"/>
            <a:chExt cx="13276580" cy="127057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276580" cy="1270635"/>
            </a:xfrm>
            <a:custGeom>
              <a:avLst/>
              <a:gdLst/>
              <a:ahLst/>
              <a:cxnLst/>
              <a:rect l="l" t="t" r="r" b="b"/>
              <a:pathLst>
                <a:path w="13276580" h="1270635">
                  <a:moveTo>
                    <a:pt x="0" y="0"/>
                  </a:moveTo>
                  <a:lnTo>
                    <a:pt x="13276580" y="0"/>
                  </a:lnTo>
                  <a:lnTo>
                    <a:pt x="13276580" y="1270635"/>
                  </a:lnTo>
                  <a:lnTo>
                    <a:pt x="0" y="127063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049654" y="8498612"/>
            <a:ext cx="5668432" cy="527790"/>
            <a:chOff x="0" y="0"/>
            <a:chExt cx="7557910" cy="7037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557897" cy="703707"/>
            </a:xfrm>
            <a:custGeom>
              <a:avLst/>
              <a:gdLst/>
              <a:ahLst/>
              <a:cxnLst/>
              <a:rect l="l" t="t" r="r" b="b"/>
              <a:pathLst>
                <a:path w="7557897" h="703707">
                  <a:moveTo>
                    <a:pt x="0" y="0"/>
                  </a:moveTo>
                  <a:lnTo>
                    <a:pt x="7557897" y="0"/>
                  </a:lnTo>
                  <a:lnTo>
                    <a:pt x="7557897" y="703707"/>
                  </a:lnTo>
                  <a:lnTo>
                    <a:pt x="0" y="70370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914400" y="914400"/>
            <a:ext cx="1828800" cy="1996083"/>
            <a:chOff x="0" y="0"/>
            <a:chExt cx="2438400" cy="26614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400" cy="2661444"/>
            </a:xfrm>
            <a:custGeom>
              <a:avLst/>
              <a:gdLst/>
              <a:ahLst/>
              <a:cxnLst/>
              <a:rect l="l" t="t" r="r" b="b"/>
              <a:pathLst>
                <a:path w="2438400" h="2661444">
                  <a:moveTo>
                    <a:pt x="0" y="0"/>
                  </a:moveTo>
                  <a:lnTo>
                    <a:pt x="2438400" y="0"/>
                  </a:lnTo>
                  <a:lnTo>
                    <a:pt x="2438400" y="2661444"/>
                  </a:lnTo>
                  <a:lnTo>
                    <a:pt x="0" y="26614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r="-78303" b="8380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2438400" cy="266144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519"/>
                </a:lnSpc>
              </a:pPr>
              <a:r>
                <a:rPr lang="en-US" sz="9600">
                  <a:solidFill>
                    <a:srgbClr val="E07830"/>
                  </a:solidFill>
                  <a:latin typeface="Open Sans"/>
                  <a:ea typeface="Open Sans"/>
                  <a:cs typeface="Open Sans"/>
                  <a:sym typeface="Open Sans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926080" y="1272361"/>
            <a:ext cx="8255932" cy="1717179"/>
            <a:chOff x="0" y="0"/>
            <a:chExt cx="11007909" cy="228957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007909" cy="2289572"/>
            </a:xfrm>
            <a:custGeom>
              <a:avLst/>
              <a:gdLst/>
              <a:ahLst/>
              <a:cxnLst/>
              <a:rect l="l" t="t" r="r" b="b"/>
              <a:pathLst>
                <a:path w="11007909" h="2289572">
                  <a:moveTo>
                    <a:pt x="0" y="0"/>
                  </a:moveTo>
                  <a:lnTo>
                    <a:pt x="11007909" y="0"/>
                  </a:lnTo>
                  <a:lnTo>
                    <a:pt x="11007909" y="2289572"/>
                  </a:lnTo>
                  <a:lnTo>
                    <a:pt x="0" y="22895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7234" r="-32908" b="-61784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0" y="9525"/>
              <a:ext cx="11007909" cy="22800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Movement 2:</a:t>
              </a:r>
            </a:p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The Track On Demand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705505" y="430597"/>
            <a:ext cx="1593667" cy="552578"/>
          </a:xfrm>
          <a:custGeom>
            <a:avLst/>
            <a:gdLst/>
            <a:ahLst/>
            <a:cxnLst/>
            <a:rect l="l" t="t" r="r" b="b"/>
            <a:pathLst>
              <a:path w="1593667" h="552578">
                <a:moveTo>
                  <a:pt x="0" y="0"/>
                </a:moveTo>
                <a:lnTo>
                  <a:pt x="1593667" y="0"/>
                </a:lnTo>
                <a:lnTo>
                  <a:pt x="1593667" y="552578"/>
                </a:lnTo>
                <a:lnTo>
                  <a:pt x="0" y="5525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681681" y="345392"/>
            <a:ext cx="426563" cy="722987"/>
          </a:xfrm>
          <a:custGeom>
            <a:avLst/>
            <a:gdLst/>
            <a:ahLst/>
            <a:cxnLst/>
            <a:rect l="l" t="t" r="r" b="b"/>
            <a:pathLst>
              <a:path w="426563" h="722987">
                <a:moveTo>
                  <a:pt x="0" y="0"/>
                </a:moveTo>
                <a:lnTo>
                  <a:pt x="426562" y="0"/>
                </a:lnTo>
                <a:lnTo>
                  <a:pt x="426562" y="722987"/>
                </a:lnTo>
                <a:lnTo>
                  <a:pt x="0" y="7229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7000"/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5138067" y="-582046"/>
            <a:ext cx="3708814" cy="370881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D6500">
                    <a:alpha val="100000"/>
                  </a:srgbClr>
                </a:gs>
                <a:gs pos="100000">
                  <a:srgbClr val="ED6500">
                    <a:alpha val="0"/>
                  </a:srgbClr>
                </a:gs>
              </a:gsLst>
              <a:lin ang="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838445" y="1757460"/>
            <a:ext cx="2420868" cy="2420868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6AD71">
                    <a:alpha val="100000"/>
                  </a:srgbClr>
                </a:gs>
                <a:gs pos="100000">
                  <a:srgbClr val="96AD71">
                    <a:alpha val="14500"/>
                  </a:srgbClr>
                </a:gs>
              </a:gsLst>
              <a:lin ang="0"/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828800" y="4171585"/>
            <a:ext cx="14949632" cy="6541770"/>
            <a:chOff x="0" y="0"/>
            <a:chExt cx="19932843" cy="872236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9932844" cy="8722360"/>
            </a:xfrm>
            <a:custGeom>
              <a:avLst/>
              <a:gdLst/>
              <a:ahLst/>
              <a:cxnLst/>
              <a:rect l="l" t="t" r="r" b="b"/>
              <a:pathLst>
                <a:path w="19932844" h="8722360">
                  <a:moveTo>
                    <a:pt x="0" y="0"/>
                  </a:moveTo>
                  <a:lnTo>
                    <a:pt x="19932844" y="0"/>
                  </a:lnTo>
                  <a:lnTo>
                    <a:pt x="19932844" y="8722360"/>
                  </a:lnTo>
                  <a:lnTo>
                    <a:pt x="0" y="87223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6588" r="2135" b="49433"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0" y="-9525"/>
              <a:ext cx="19932843" cy="87318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In Cycle of Reflection 13,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Setting New Lens with Biomimicry,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my insights were: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endParaRPr lang="en-US" sz="4200">
                <a:solidFill>
                  <a:srgbClr val="555555"/>
                </a:solidFill>
                <a:latin typeface="Dreaming Outloud Sans"/>
                <a:ea typeface="Dreaming Outloud Sans"/>
                <a:cs typeface="Dreaming Outloud Sans"/>
                <a:sym typeface="Dreaming Outloud Sans"/>
              </a:endParaRP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210398" y="-582046"/>
            <a:ext cx="4434543" cy="4434543"/>
            <a:chOff x="0" y="0"/>
            <a:chExt cx="812800" cy="812800"/>
          </a:xfrm>
        </p:grpSpPr>
        <p:sp>
          <p:nvSpPr>
            <p:cNvPr id="26" name="Freeform 26" descr="e2e07-ffd2-c42b-cc5e-2d1c2bfeecc1_tina2.jpg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22818" r="-27784"/>
              </a:stretch>
            </a:blipFill>
          </p:spPr>
        </p:sp>
      </p:grpSp>
      <p:grpSp>
        <p:nvGrpSpPr>
          <p:cNvPr id="27" name="Group 27"/>
          <p:cNvGrpSpPr/>
          <p:nvPr/>
        </p:nvGrpSpPr>
        <p:grpSpPr>
          <a:xfrm rot="-5400000">
            <a:off x="10600195" y="1052452"/>
            <a:ext cx="2157010" cy="2157329"/>
            <a:chOff x="0" y="0"/>
            <a:chExt cx="2401062" cy="2401418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401062" cy="2401316"/>
            </a:xfrm>
            <a:custGeom>
              <a:avLst/>
              <a:gdLst/>
              <a:ahLst/>
              <a:cxnLst/>
              <a:rect l="l" t="t" r="r" b="b"/>
              <a:pathLst>
                <a:path w="2401062" h="2401316">
                  <a:moveTo>
                    <a:pt x="0" y="1200658"/>
                  </a:moveTo>
                  <a:cubicBezTo>
                    <a:pt x="0" y="537591"/>
                    <a:pt x="537464" y="0"/>
                    <a:pt x="1200531" y="0"/>
                  </a:cubicBezTo>
                  <a:cubicBezTo>
                    <a:pt x="1863598" y="0"/>
                    <a:pt x="2401062" y="537591"/>
                    <a:pt x="2401062" y="1200658"/>
                  </a:cubicBezTo>
                  <a:cubicBezTo>
                    <a:pt x="2401062" y="1863725"/>
                    <a:pt x="1863598" y="2401316"/>
                    <a:pt x="1200531" y="2401316"/>
                  </a:cubicBezTo>
                  <a:cubicBezTo>
                    <a:pt x="537464" y="2401316"/>
                    <a:pt x="0" y="1863852"/>
                    <a:pt x="0" y="1200658"/>
                  </a:cubicBezTo>
                  <a:close/>
                </a:path>
              </a:pathLst>
            </a:custGeom>
            <a:solidFill>
              <a:srgbClr val="5C723A"/>
            </a:solidFill>
          </p:spPr>
        </p:sp>
      </p:grpSp>
      <p:grpSp>
        <p:nvGrpSpPr>
          <p:cNvPr id="29" name="Group 29"/>
          <p:cNvGrpSpPr/>
          <p:nvPr/>
        </p:nvGrpSpPr>
        <p:grpSpPr>
          <a:xfrm rot="8933400">
            <a:off x="10755176" y="1137860"/>
            <a:ext cx="1847708" cy="1986181"/>
            <a:chOff x="0" y="0"/>
            <a:chExt cx="2056765" cy="2210905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056765" cy="2210943"/>
            </a:xfrm>
            <a:custGeom>
              <a:avLst/>
              <a:gdLst/>
              <a:ahLst/>
              <a:cxnLst/>
              <a:rect l="l" t="t" r="r" b="b"/>
              <a:pathLst>
                <a:path w="2056765" h="2210943">
                  <a:moveTo>
                    <a:pt x="0" y="0"/>
                  </a:moveTo>
                  <a:lnTo>
                    <a:pt x="2056765" y="0"/>
                  </a:lnTo>
                  <a:lnTo>
                    <a:pt x="2056765" y="2210943"/>
                  </a:lnTo>
                  <a:lnTo>
                    <a:pt x="0" y="2210943"/>
                  </a:lnTo>
                  <a:close/>
                </a:path>
              </a:pathLst>
            </a:custGeom>
            <a:blipFill>
              <a:blip r:embed="rId7"/>
              <a:stretch>
                <a:fillRect t="-43" b="-41"/>
              </a:stretch>
            </a:blipFill>
          </p:spPr>
        </p:sp>
      </p:grpSp>
      <p:sp>
        <p:nvSpPr>
          <p:cNvPr id="31" name="TextBox 31"/>
          <p:cNvSpPr txBox="1"/>
          <p:nvPr/>
        </p:nvSpPr>
        <p:spPr>
          <a:xfrm>
            <a:off x="10796539" y="1945858"/>
            <a:ext cx="1745272" cy="378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41"/>
              </a:lnSpc>
            </a:pPr>
            <a:r>
              <a:rPr lang="en-US" sz="3145" b="1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Cycle 13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00"/>
    </mc:Choice>
    <mc:Fallback>
      <p:transition advClick="0" advTm="20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14813" y="167848"/>
            <a:ext cx="3267199" cy="1801063"/>
            <a:chOff x="0" y="0"/>
            <a:chExt cx="4356265" cy="2401418"/>
          </a:xfrm>
        </p:grpSpPr>
        <p:sp>
          <p:nvSpPr>
            <p:cNvPr id="3" name="Freeform 3" descr="Unknown.jpeg"/>
            <p:cNvSpPr/>
            <p:nvPr/>
          </p:nvSpPr>
          <p:spPr>
            <a:xfrm>
              <a:off x="0" y="0"/>
              <a:ext cx="4356227" cy="2401443"/>
            </a:xfrm>
            <a:custGeom>
              <a:avLst/>
              <a:gdLst/>
              <a:ahLst/>
              <a:cxnLst/>
              <a:rect l="l" t="t" r="r" b="b"/>
              <a:pathLst>
                <a:path w="4356227" h="2401443">
                  <a:moveTo>
                    <a:pt x="0" y="0"/>
                  </a:moveTo>
                  <a:lnTo>
                    <a:pt x="4356227" y="0"/>
                  </a:lnTo>
                  <a:lnTo>
                    <a:pt x="4356227" y="2401443"/>
                  </a:lnTo>
                  <a:lnTo>
                    <a:pt x="0" y="2401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" r="-8" b="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49126" y="9227344"/>
            <a:ext cx="9957435" cy="952929"/>
            <a:chOff x="0" y="0"/>
            <a:chExt cx="13276580" cy="127057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276580" cy="1270635"/>
            </a:xfrm>
            <a:custGeom>
              <a:avLst/>
              <a:gdLst/>
              <a:ahLst/>
              <a:cxnLst/>
              <a:rect l="l" t="t" r="r" b="b"/>
              <a:pathLst>
                <a:path w="13276580" h="1270635">
                  <a:moveTo>
                    <a:pt x="0" y="0"/>
                  </a:moveTo>
                  <a:lnTo>
                    <a:pt x="13276580" y="0"/>
                  </a:lnTo>
                  <a:lnTo>
                    <a:pt x="13276580" y="1270635"/>
                  </a:lnTo>
                  <a:lnTo>
                    <a:pt x="0" y="127063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049654" y="8498612"/>
            <a:ext cx="5668432" cy="527790"/>
            <a:chOff x="0" y="0"/>
            <a:chExt cx="7557910" cy="7037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557897" cy="703707"/>
            </a:xfrm>
            <a:custGeom>
              <a:avLst/>
              <a:gdLst/>
              <a:ahLst/>
              <a:cxnLst/>
              <a:rect l="l" t="t" r="r" b="b"/>
              <a:pathLst>
                <a:path w="7557897" h="703707">
                  <a:moveTo>
                    <a:pt x="0" y="0"/>
                  </a:moveTo>
                  <a:lnTo>
                    <a:pt x="7557897" y="0"/>
                  </a:lnTo>
                  <a:lnTo>
                    <a:pt x="7557897" y="703707"/>
                  </a:lnTo>
                  <a:lnTo>
                    <a:pt x="0" y="70370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914400" y="914400"/>
            <a:ext cx="1828800" cy="1996083"/>
            <a:chOff x="0" y="0"/>
            <a:chExt cx="2438400" cy="26614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400" cy="2661444"/>
            </a:xfrm>
            <a:custGeom>
              <a:avLst/>
              <a:gdLst/>
              <a:ahLst/>
              <a:cxnLst/>
              <a:rect l="l" t="t" r="r" b="b"/>
              <a:pathLst>
                <a:path w="2438400" h="2661444">
                  <a:moveTo>
                    <a:pt x="0" y="0"/>
                  </a:moveTo>
                  <a:lnTo>
                    <a:pt x="2438400" y="0"/>
                  </a:lnTo>
                  <a:lnTo>
                    <a:pt x="2438400" y="2661444"/>
                  </a:lnTo>
                  <a:lnTo>
                    <a:pt x="0" y="26614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r="-78303" b="8380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2438400" cy="266144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519"/>
                </a:lnSpc>
              </a:pPr>
              <a:r>
                <a:rPr lang="en-US" sz="9600">
                  <a:solidFill>
                    <a:srgbClr val="E07830"/>
                  </a:solidFill>
                  <a:latin typeface="Open Sans"/>
                  <a:ea typeface="Open Sans"/>
                  <a:cs typeface="Open Sans"/>
                  <a:sym typeface="Open Sans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926080" y="1272361"/>
            <a:ext cx="8255932" cy="1717179"/>
            <a:chOff x="0" y="0"/>
            <a:chExt cx="11007909" cy="228957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007909" cy="2289572"/>
            </a:xfrm>
            <a:custGeom>
              <a:avLst/>
              <a:gdLst/>
              <a:ahLst/>
              <a:cxnLst/>
              <a:rect l="l" t="t" r="r" b="b"/>
              <a:pathLst>
                <a:path w="11007909" h="2289572">
                  <a:moveTo>
                    <a:pt x="0" y="0"/>
                  </a:moveTo>
                  <a:lnTo>
                    <a:pt x="11007909" y="0"/>
                  </a:lnTo>
                  <a:lnTo>
                    <a:pt x="11007909" y="2289572"/>
                  </a:lnTo>
                  <a:lnTo>
                    <a:pt x="0" y="22895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7234" r="-32908" b="-61784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0" y="9525"/>
              <a:ext cx="11007909" cy="22800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Movement 2:</a:t>
              </a:r>
            </a:p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The Track On Demand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705505" y="430597"/>
            <a:ext cx="1593667" cy="552578"/>
          </a:xfrm>
          <a:custGeom>
            <a:avLst/>
            <a:gdLst/>
            <a:ahLst/>
            <a:cxnLst/>
            <a:rect l="l" t="t" r="r" b="b"/>
            <a:pathLst>
              <a:path w="1593667" h="552578">
                <a:moveTo>
                  <a:pt x="0" y="0"/>
                </a:moveTo>
                <a:lnTo>
                  <a:pt x="1593667" y="0"/>
                </a:lnTo>
                <a:lnTo>
                  <a:pt x="1593667" y="552578"/>
                </a:lnTo>
                <a:lnTo>
                  <a:pt x="0" y="5525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681681" y="345392"/>
            <a:ext cx="426563" cy="722987"/>
          </a:xfrm>
          <a:custGeom>
            <a:avLst/>
            <a:gdLst/>
            <a:ahLst/>
            <a:cxnLst/>
            <a:rect l="l" t="t" r="r" b="b"/>
            <a:pathLst>
              <a:path w="426563" h="722987">
                <a:moveTo>
                  <a:pt x="0" y="0"/>
                </a:moveTo>
                <a:lnTo>
                  <a:pt x="426562" y="0"/>
                </a:lnTo>
                <a:lnTo>
                  <a:pt x="426562" y="722987"/>
                </a:lnTo>
                <a:lnTo>
                  <a:pt x="0" y="7229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7000"/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5138067" y="-582046"/>
            <a:ext cx="3708814" cy="370881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D6500">
                    <a:alpha val="100000"/>
                  </a:srgbClr>
                </a:gs>
                <a:gs pos="100000">
                  <a:srgbClr val="ED6500">
                    <a:alpha val="0"/>
                  </a:srgbClr>
                </a:gs>
              </a:gsLst>
              <a:lin ang="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838445" y="1757460"/>
            <a:ext cx="2420868" cy="2420868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6AD71">
                    <a:alpha val="100000"/>
                  </a:srgbClr>
                </a:gs>
                <a:gs pos="100000">
                  <a:srgbClr val="96AD71">
                    <a:alpha val="14500"/>
                  </a:srgbClr>
                </a:gs>
              </a:gsLst>
              <a:lin ang="0"/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828800" y="4171585"/>
            <a:ext cx="14949632" cy="6541770"/>
            <a:chOff x="0" y="0"/>
            <a:chExt cx="19932843" cy="872236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9932844" cy="8722360"/>
            </a:xfrm>
            <a:custGeom>
              <a:avLst/>
              <a:gdLst/>
              <a:ahLst/>
              <a:cxnLst/>
              <a:rect l="l" t="t" r="r" b="b"/>
              <a:pathLst>
                <a:path w="19932844" h="8722360">
                  <a:moveTo>
                    <a:pt x="0" y="0"/>
                  </a:moveTo>
                  <a:lnTo>
                    <a:pt x="19932844" y="0"/>
                  </a:lnTo>
                  <a:lnTo>
                    <a:pt x="19932844" y="8722360"/>
                  </a:lnTo>
                  <a:lnTo>
                    <a:pt x="0" y="87223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6588" r="2135" b="49433"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0" y="-9525"/>
              <a:ext cx="19932843" cy="87318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In Cycle of Reflection 14,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Panel on Innovation is Nature-Positive,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my insights were: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endParaRPr lang="en-US" sz="4200">
                <a:solidFill>
                  <a:srgbClr val="555555"/>
                </a:solidFill>
                <a:latin typeface="Dreaming Outloud Sans"/>
                <a:ea typeface="Dreaming Outloud Sans"/>
                <a:cs typeface="Dreaming Outloud Sans"/>
                <a:sym typeface="Dreaming Outloud Sans"/>
              </a:endParaRP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210398" y="-582046"/>
            <a:ext cx="4434543" cy="4434543"/>
            <a:chOff x="0" y="0"/>
            <a:chExt cx="812800" cy="812800"/>
          </a:xfrm>
        </p:grpSpPr>
        <p:sp>
          <p:nvSpPr>
            <p:cNvPr id="26" name="Freeform 26" descr="438c5fb-10d8-83e-a740-ddf2d56e77f0_a5ca46-84d8-8072-117-67d12f611dec_image.jpg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63284" r="-14335"/>
              </a:stretch>
            </a:blipFill>
          </p:spPr>
        </p:sp>
      </p:grpSp>
      <p:grpSp>
        <p:nvGrpSpPr>
          <p:cNvPr id="27" name="Group 27"/>
          <p:cNvGrpSpPr/>
          <p:nvPr/>
        </p:nvGrpSpPr>
        <p:grpSpPr>
          <a:xfrm rot="-5400000">
            <a:off x="10600195" y="1052452"/>
            <a:ext cx="2157010" cy="2157329"/>
            <a:chOff x="0" y="0"/>
            <a:chExt cx="2401062" cy="2401418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401062" cy="2401316"/>
            </a:xfrm>
            <a:custGeom>
              <a:avLst/>
              <a:gdLst/>
              <a:ahLst/>
              <a:cxnLst/>
              <a:rect l="l" t="t" r="r" b="b"/>
              <a:pathLst>
                <a:path w="2401062" h="2401316">
                  <a:moveTo>
                    <a:pt x="0" y="1200658"/>
                  </a:moveTo>
                  <a:cubicBezTo>
                    <a:pt x="0" y="537591"/>
                    <a:pt x="537464" y="0"/>
                    <a:pt x="1200531" y="0"/>
                  </a:cubicBezTo>
                  <a:cubicBezTo>
                    <a:pt x="1863598" y="0"/>
                    <a:pt x="2401062" y="537591"/>
                    <a:pt x="2401062" y="1200658"/>
                  </a:cubicBezTo>
                  <a:cubicBezTo>
                    <a:pt x="2401062" y="1863725"/>
                    <a:pt x="1863598" y="2401316"/>
                    <a:pt x="1200531" y="2401316"/>
                  </a:cubicBezTo>
                  <a:cubicBezTo>
                    <a:pt x="537464" y="2401316"/>
                    <a:pt x="0" y="1863852"/>
                    <a:pt x="0" y="1200658"/>
                  </a:cubicBezTo>
                  <a:close/>
                </a:path>
              </a:pathLst>
            </a:custGeom>
            <a:solidFill>
              <a:srgbClr val="5C723A"/>
            </a:solidFill>
          </p:spPr>
        </p:sp>
      </p:grpSp>
      <p:grpSp>
        <p:nvGrpSpPr>
          <p:cNvPr id="29" name="Group 29"/>
          <p:cNvGrpSpPr/>
          <p:nvPr/>
        </p:nvGrpSpPr>
        <p:grpSpPr>
          <a:xfrm rot="8933400">
            <a:off x="10755176" y="1137860"/>
            <a:ext cx="1847708" cy="1986181"/>
            <a:chOff x="0" y="0"/>
            <a:chExt cx="2056765" cy="2210905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056765" cy="2210943"/>
            </a:xfrm>
            <a:custGeom>
              <a:avLst/>
              <a:gdLst/>
              <a:ahLst/>
              <a:cxnLst/>
              <a:rect l="l" t="t" r="r" b="b"/>
              <a:pathLst>
                <a:path w="2056765" h="2210943">
                  <a:moveTo>
                    <a:pt x="0" y="0"/>
                  </a:moveTo>
                  <a:lnTo>
                    <a:pt x="2056765" y="0"/>
                  </a:lnTo>
                  <a:lnTo>
                    <a:pt x="2056765" y="2210943"/>
                  </a:lnTo>
                  <a:lnTo>
                    <a:pt x="0" y="2210943"/>
                  </a:lnTo>
                  <a:close/>
                </a:path>
              </a:pathLst>
            </a:custGeom>
            <a:blipFill>
              <a:blip r:embed="rId7"/>
              <a:stretch>
                <a:fillRect t="-43" b="-41"/>
              </a:stretch>
            </a:blipFill>
          </p:spPr>
        </p:sp>
      </p:grpSp>
      <p:sp>
        <p:nvSpPr>
          <p:cNvPr id="31" name="TextBox 31"/>
          <p:cNvSpPr txBox="1"/>
          <p:nvPr/>
        </p:nvSpPr>
        <p:spPr>
          <a:xfrm>
            <a:off x="10796539" y="1945858"/>
            <a:ext cx="1745272" cy="378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41"/>
              </a:lnSpc>
            </a:pPr>
            <a:r>
              <a:rPr lang="en-US" sz="3145" b="1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Cycle 14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00"/>
    </mc:Choice>
    <mc:Fallback>
      <p:transition advClick="0" advTm="20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14813" y="167848"/>
            <a:ext cx="3267199" cy="1801063"/>
            <a:chOff x="0" y="0"/>
            <a:chExt cx="4356265" cy="2401418"/>
          </a:xfrm>
        </p:grpSpPr>
        <p:sp>
          <p:nvSpPr>
            <p:cNvPr id="3" name="Freeform 3" descr="Unknown.jpeg"/>
            <p:cNvSpPr/>
            <p:nvPr/>
          </p:nvSpPr>
          <p:spPr>
            <a:xfrm>
              <a:off x="0" y="0"/>
              <a:ext cx="4356227" cy="2401443"/>
            </a:xfrm>
            <a:custGeom>
              <a:avLst/>
              <a:gdLst/>
              <a:ahLst/>
              <a:cxnLst/>
              <a:rect l="l" t="t" r="r" b="b"/>
              <a:pathLst>
                <a:path w="4356227" h="2401443">
                  <a:moveTo>
                    <a:pt x="0" y="0"/>
                  </a:moveTo>
                  <a:lnTo>
                    <a:pt x="4356227" y="0"/>
                  </a:lnTo>
                  <a:lnTo>
                    <a:pt x="4356227" y="2401443"/>
                  </a:lnTo>
                  <a:lnTo>
                    <a:pt x="0" y="2401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" r="-8" b="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49126" y="9227344"/>
            <a:ext cx="9957435" cy="952929"/>
            <a:chOff x="0" y="0"/>
            <a:chExt cx="13276580" cy="127057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276580" cy="1270635"/>
            </a:xfrm>
            <a:custGeom>
              <a:avLst/>
              <a:gdLst/>
              <a:ahLst/>
              <a:cxnLst/>
              <a:rect l="l" t="t" r="r" b="b"/>
              <a:pathLst>
                <a:path w="13276580" h="1270635">
                  <a:moveTo>
                    <a:pt x="0" y="0"/>
                  </a:moveTo>
                  <a:lnTo>
                    <a:pt x="13276580" y="0"/>
                  </a:lnTo>
                  <a:lnTo>
                    <a:pt x="13276580" y="1270635"/>
                  </a:lnTo>
                  <a:lnTo>
                    <a:pt x="0" y="127063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049654" y="8498612"/>
            <a:ext cx="5668432" cy="527790"/>
            <a:chOff x="0" y="0"/>
            <a:chExt cx="7557910" cy="7037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557897" cy="703707"/>
            </a:xfrm>
            <a:custGeom>
              <a:avLst/>
              <a:gdLst/>
              <a:ahLst/>
              <a:cxnLst/>
              <a:rect l="l" t="t" r="r" b="b"/>
              <a:pathLst>
                <a:path w="7557897" h="703707">
                  <a:moveTo>
                    <a:pt x="0" y="0"/>
                  </a:moveTo>
                  <a:lnTo>
                    <a:pt x="7557897" y="0"/>
                  </a:lnTo>
                  <a:lnTo>
                    <a:pt x="7557897" y="703707"/>
                  </a:lnTo>
                  <a:lnTo>
                    <a:pt x="0" y="70370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914400" y="914400"/>
            <a:ext cx="1828800" cy="1996083"/>
            <a:chOff x="0" y="0"/>
            <a:chExt cx="2438400" cy="26614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400" cy="2661444"/>
            </a:xfrm>
            <a:custGeom>
              <a:avLst/>
              <a:gdLst/>
              <a:ahLst/>
              <a:cxnLst/>
              <a:rect l="l" t="t" r="r" b="b"/>
              <a:pathLst>
                <a:path w="2438400" h="2661444">
                  <a:moveTo>
                    <a:pt x="0" y="0"/>
                  </a:moveTo>
                  <a:lnTo>
                    <a:pt x="2438400" y="0"/>
                  </a:lnTo>
                  <a:lnTo>
                    <a:pt x="2438400" y="2661444"/>
                  </a:lnTo>
                  <a:lnTo>
                    <a:pt x="0" y="26614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r="-78303" b="8380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2438400" cy="266144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519"/>
                </a:lnSpc>
              </a:pPr>
              <a:r>
                <a:rPr lang="en-US" sz="9600">
                  <a:solidFill>
                    <a:srgbClr val="E07830"/>
                  </a:solidFill>
                  <a:latin typeface="Open Sans"/>
                  <a:ea typeface="Open Sans"/>
                  <a:cs typeface="Open Sans"/>
                  <a:sym typeface="Open Sans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926080" y="1272361"/>
            <a:ext cx="8255932" cy="1717179"/>
            <a:chOff x="0" y="0"/>
            <a:chExt cx="11007909" cy="228957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007909" cy="2289572"/>
            </a:xfrm>
            <a:custGeom>
              <a:avLst/>
              <a:gdLst/>
              <a:ahLst/>
              <a:cxnLst/>
              <a:rect l="l" t="t" r="r" b="b"/>
              <a:pathLst>
                <a:path w="11007909" h="2289572">
                  <a:moveTo>
                    <a:pt x="0" y="0"/>
                  </a:moveTo>
                  <a:lnTo>
                    <a:pt x="11007909" y="0"/>
                  </a:lnTo>
                  <a:lnTo>
                    <a:pt x="11007909" y="2289572"/>
                  </a:lnTo>
                  <a:lnTo>
                    <a:pt x="0" y="22895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7234" r="-32908" b="-61784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0" y="9525"/>
              <a:ext cx="11007909" cy="22800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Movement 2:</a:t>
              </a:r>
            </a:p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The Track On Demand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705505" y="430597"/>
            <a:ext cx="1593667" cy="552578"/>
          </a:xfrm>
          <a:custGeom>
            <a:avLst/>
            <a:gdLst/>
            <a:ahLst/>
            <a:cxnLst/>
            <a:rect l="l" t="t" r="r" b="b"/>
            <a:pathLst>
              <a:path w="1593667" h="552578">
                <a:moveTo>
                  <a:pt x="0" y="0"/>
                </a:moveTo>
                <a:lnTo>
                  <a:pt x="1593667" y="0"/>
                </a:lnTo>
                <a:lnTo>
                  <a:pt x="1593667" y="552578"/>
                </a:lnTo>
                <a:lnTo>
                  <a:pt x="0" y="5525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681681" y="345392"/>
            <a:ext cx="426563" cy="722987"/>
          </a:xfrm>
          <a:custGeom>
            <a:avLst/>
            <a:gdLst/>
            <a:ahLst/>
            <a:cxnLst/>
            <a:rect l="l" t="t" r="r" b="b"/>
            <a:pathLst>
              <a:path w="426563" h="722987">
                <a:moveTo>
                  <a:pt x="0" y="0"/>
                </a:moveTo>
                <a:lnTo>
                  <a:pt x="426562" y="0"/>
                </a:lnTo>
                <a:lnTo>
                  <a:pt x="426562" y="722987"/>
                </a:lnTo>
                <a:lnTo>
                  <a:pt x="0" y="7229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7000"/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5138067" y="-582046"/>
            <a:ext cx="3708814" cy="370881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D6500">
                    <a:alpha val="100000"/>
                  </a:srgbClr>
                </a:gs>
                <a:gs pos="100000">
                  <a:srgbClr val="ED6500">
                    <a:alpha val="0"/>
                  </a:srgbClr>
                </a:gs>
              </a:gsLst>
              <a:lin ang="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838445" y="1757460"/>
            <a:ext cx="2420868" cy="2420868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6AD71">
                    <a:alpha val="100000"/>
                  </a:srgbClr>
                </a:gs>
                <a:gs pos="100000">
                  <a:srgbClr val="96AD71">
                    <a:alpha val="14500"/>
                  </a:srgbClr>
                </a:gs>
              </a:gsLst>
              <a:lin ang="0"/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828800" y="4171585"/>
            <a:ext cx="14949632" cy="6541770"/>
            <a:chOff x="0" y="0"/>
            <a:chExt cx="19932843" cy="872236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9932844" cy="8722360"/>
            </a:xfrm>
            <a:custGeom>
              <a:avLst/>
              <a:gdLst/>
              <a:ahLst/>
              <a:cxnLst/>
              <a:rect l="l" t="t" r="r" b="b"/>
              <a:pathLst>
                <a:path w="19932844" h="8722360">
                  <a:moveTo>
                    <a:pt x="0" y="0"/>
                  </a:moveTo>
                  <a:lnTo>
                    <a:pt x="19932844" y="0"/>
                  </a:lnTo>
                  <a:lnTo>
                    <a:pt x="19932844" y="8722360"/>
                  </a:lnTo>
                  <a:lnTo>
                    <a:pt x="0" y="87223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6588" r="2135" b="49433"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0" y="-9525"/>
              <a:ext cx="19932843" cy="87318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In Cycle of Reflection 15,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Case Study onThe City of Miami,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my insights were: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endParaRPr lang="en-US" sz="4200">
                <a:solidFill>
                  <a:srgbClr val="555555"/>
                </a:solidFill>
                <a:latin typeface="Dreaming Outloud Sans"/>
                <a:ea typeface="Dreaming Outloud Sans"/>
                <a:cs typeface="Dreaming Outloud Sans"/>
                <a:sym typeface="Dreaming Outloud Sans"/>
              </a:endParaRP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210398" y="-582046"/>
            <a:ext cx="4434543" cy="4434543"/>
            <a:chOff x="0" y="0"/>
            <a:chExt cx="812800" cy="812800"/>
          </a:xfrm>
        </p:grpSpPr>
        <p:sp>
          <p:nvSpPr>
            <p:cNvPr id="26" name="Freeform 26" descr="068eb5-0e6-6b67-b416-8668fdce66f_miami2.jpg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38888" r="-38888"/>
              </a:stretch>
            </a:blipFill>
          </p:spPr>
        </p:sp>
      </p:grpSp>
      <p:grpSp>
        <p:nvGrpSpPr>
          <p:cNvPr id="27" name="Group 27"/>
          <p:cNvGrpSpPr/>
          <p:nvPr/>
        </p:nvGrpSpPr>
        <p:grpSpPr>
          <a:xfrm rot="-5400000">
            <a:off x="10600195" y="1052452"/>
            <a:ext cx="2157010" cy="2157329"/>
            <a:chOff x="0" y="0"/>
            <a:chExt cx="2401062" cy="2401418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401062" cy="2401316"/>
            </a:xfrm>
            <a:custGeom>
              <a:avLst/>
              <a:gdLst/>
              <a:ahLst/>
              <a:cxnLst/>
              <a:rect l="l" t="t" r="r" b="b"/>
              <a:pathLst>
                <a:path w="2401062" h="2401316">
                  <a:moveTo>
                    <a:pt x="0" y="1200658"/>
                  </a:moveTo>
                  <a:cubicBezTo>
                    <a:pt x="0" y="537591"/>
                    <a:pt x="537464" y="0"/>
                    <a:pt x="1200531" y="0"/>
                  </a:cubicBezTo>
                  <a:cubicBezTo>
                    <a:pt x="1863598" y="0"/>
                    <a:pt x="2401062" y="537591"/>
                    <a:pt x="2401062" y="1200658"/>
                  </a:cubicBezTo>
                  <a:cubicBezTo>
                    <a:pt x="2401062" y="1863725"/>
                    <a:pt x="1863598" y="2401316"/>
                    <a:pt x="1200531" y="2401316"/>
                  </a:cubicBezTo>
                  <a:cubicBezTo>
                    <a:pt x="537464" y="2401316"/>
                    <a:pt x="0" y="1863852"/>
                    <a:pt x="0" y="1200658"/>
                  </a:cubicBezTo>
                  <a:close/>
                </a:path>
              </a:pathLst>
            </a:custGeom>
            <a:solidFill>
              <a:srgbClr val="5C723A"/>
            </a:solidFill>
          </p:spPr>
        </p:sp>
      </p:grpSp>
      <p:grpSp>
        <p:nvGrpSpPr>
          <p:cNvPr id="29" name="Group 29"/>
          <p:cNvGrpSpPr/>
          <p:nvPr/>
        </p:nvGrpSpPr>
        <p:grpSpPr>
          <a:xfrm rot="8933400">
            <a:off x="10755176" y="1137860"/>
            <a:ext cx="1847708" cy="1986181"/>
            <a:chOff x="0" y="0"/>
            <a:chExt cx="2056765" cy="2210905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056765" cy="2210943"/>
            </a:xfrm>
            <a:custGeom>
              <a:avLst/>
              <a:gdLst/>
              <a:ahLst/>
              <a:cxnLst/>
              <a:rect l="l" t="t" r="r" b="b"/>
              <a:pathLst>
                <a:path w="2056765" h="2210943">
                  <a:moveTo>
                    <a:pt x="0" y="0"/>
                  </a:moveTo>
                  <a:lnTo>
                    <a:pt x="2056765" y="0"/>
                  </a:lnTo>
                  <a:lnTo>
                    <a:pt x="2056765" y="2210943"/>
                  </a:lnTo>
                  <a:lnTo>
                    <a:pt x="0" y="2210943"/>
                  </a:lnTo>
                  <a:close/>
                </a:path>
              </a:pathLst>
            </a:custGeom>
            <a:blipFill>
              <a:blip r:embed="rId7"/>
              <a:stretch>
                <a:fillRect t="-43" b="-41"/>
              </a:stretch>
            </a:blipFill>
          </p:spPr>
        </p:sp>
      </p:grpSp>
      <p:sp>
        <p:nvSpPr>
          <p:cNvPr id="31" name="TextBox 31"/>
          <p:cNvSpPr txBox="1"/>
          <p:nvPr/>
        </p:nvSpPr>
        <p:spPr>
          <a:xfrm>
            <a:off x="10796539" y="1945858"/>
            <a:ext cx="1745272" cy="378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41"/>
              </a:lnSpc>
            </a:pPr>
            <a:r>
              <a:rPr lang="en-US" sz="3145" b="1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Cycle 15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00"/>
    </mc:Choice>
    <mc:Fallback>
      <p:transition advClick="0" advTm="20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14813" y="167848"/>
            <a:ext cx="3267199" cy="1801063"/>
            <a:chOff x="0" y="0"/>
            <a:chExt cx="4356265" cy="2401418"/>
          </a:xfrm>
        </p:grpSpPr>
        <p:sp>
          <p:nvSpPr>
            <p:cNvPr id="3" name="Freeform 3" descr="Unknown.jpeg"/>
            <p:cNvSpPr/>
            <p:nvPr/>
          </p:nvSpPr>
          <p:spPr>
            <a:xfrm>
              <a:off x="0" y="0"/>
              <a:ext cx="4356227" cy="2401443"/>
            </a:xfrm>
            <a:custGeom>
              <a:avLst/>
              <a:gdLst/>
              <a:ahLst/>
              <a:cxnLst/>
              <a:rect l="l" t="t" r="r" b="b"/>
              <a:pathLst>
                <a:path w="4356227" h="2401443">
                  <a:moveTo>
                    <a:pt x="0" y="0"/>
                  </a:moveTo>
                  <a:lnTo>
                    <a:pt x="4356227" y="0"/>
                  </a:lnTo>
                  <a:lnTo>
                    <a:pt x="4356227" y="2401443"/>
                  </a:lnTo>
                  <a:lnTo>
                    <a:pt x="0" y="2401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" r="-8" b="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49126" y="9227344"/>
            <a:ext cx="9957435" cy="952929"/>
            <a:chOff x="0" y="0"/>
            <a:chExt cx="13276580" cy="127057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276580" cy="1270635"/>
            </a:xfrm>
            <a:custGeom>
              <a:avLst/>
              <a:gdLst/>
              <a:ahLst/>
              <a:cxnLst/>
              <a:rect l="l" t="t" r="r" b="b"/>
              <a:pathLst>
                <a:path w="13276580" h="1270635">
                  <a:moveTo>
                    <a:pt x="0" y="0"/>
                  </a:moveTo>
                  <a:lnTo>
                    <a:pt x="13276580" y="0"/>
                  </a:lnTo>
                  <a:lnTo>
                    <a:pt x="13276580" y="1270635"/>
                  </a:lnTo>
                  <a:lnTo>
                    <a:pt x="0" y="127063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049654" y="8498612"/>
            <a:ext cx="5668432" cy="527790"/>
            <a:chOff x="0" y="0"/>
            <a:chExt cx="7557910" cy="7037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557897" cy="703707"/>
            </a:xfrm>
            <a:custGeom>
              <a:avLst/>
              <a:gdLst/>
              <a:ahLst/>
              <a:cxnLst/>
              <a:rect l="l" t="t" r="r" b="b"/>
              <a:pathLst>
                <a:path w="7557897" h="703707">
                  <a:moveTo>
                    <a:pt x="0" y="0"/>
                  </a:moveTo>
                  <a:lnTo>
                    <a:pt x="7557897" y="0"/>
                  </a:lnTo>
                  <a:lnTo>
                    <a:pt x="7557897" y="703707"/>
                  </a:lnTo>
                  <a:lnTo>
                    <a:pt x="0" y="70370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914400" y="914400"/>
            <a:ext cx="1828800" cy="1996083"/>
            <a:chOff x="0" y="0"/>
            <a:chExt cx="2438400" cy="26614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400" cy="2661444"/>
            </a:xfrm>
            <a:custGeom>
              <a:avLst/>
              <a:gdLst/>
              <a:ahLst/>
              <a:cxnLst/>
              <a:rect l="l" t="t" r="r" b="b"/>
              <a:pathLst>
                <a:path w="2438400" h="2661444">
                  <a:moveTo>
                    <a:pt x="0" y="0"/>
                  </a:moveTo>
                  <a:lnTo>
                    <a:pt x="2438400" y="0"/>
                  </a:lnTo>
                  <a:lnTo>
                    <a:pt x="2438400" y="2661444"/>
                  </a:lnTo>
                  <a:lnTo>
                    <a:pt x="0" y="26614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r="-78303" b="8380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2438400" cy="266144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519"/>
                </a:lnSpc>
              </a:pPr>
              <a:r>
                <a:rPr lang="en-US" sz="9600">
                  <a:solidFill>
                    <a:srgbClr val="E07830"/>
                  </a:solidFill>
                  <a:latin typeface="Open Sans"/>
                  <a:ea typeface="Open Sans"/>
                  <a:cs typeface="Open Sans"/>
                  <a:sym typeface="Open Sans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926080" y="1272361"/>
            <a:ext cx="8255932" cy="1717179"/>
            <a:chOff x="0" y="0"/>
            <a:chExt cx="11007909" cy="228957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007909" cy="2289572"/>
            </a:xfrm>
            <a:custGeom>
              <a:avLst/>
              <a:gdLst/>
              <a:ahLst/>
              <a:cxnLst/>
              <a:rect l="l" t="t" r="r" b="b"/>
              <a:pathLst>
                <a:path w="11007909" h="2289572">
                  <a:moveTo>
                    <a:pt x="0" y="0"/>
                  </a:moveTo>
                  <a:lnTo>
                    <a:pt x="11007909" y="0"/>
                  </a:lnTo>
                  <a:lnTo>
                    <a:pt x="11007909" y="2289572"/>
                  </a:lnTo>
                  <a:lnTo>
                    <a:pt x="0" y="22895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7234" r="-32908" b="-61784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0" y="9525"/>
              <a:ext cx="11007909" cy="22800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Movement 2:</a:t>
              </a:r>
            </a:p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The Track On Demand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705505" y="430597"/>
            <a:ext cx="1593667" cy="552578"/>
          </a:xfrm>
          <a:custGeom>
            <a:avLst/>
            <a:gdLst/>
            <a:ahLst/>
            <a:cxnLst/>
            <a:rect l="l" t="t" r="r" b="b"/>
            <a:pathLst>
              <a:path w="1593667" h="552578">
                <a:moveTo>
                  <a:pt x="0" y="0"/>
                </a:moveTo>
                <a:lnTo>
                  <a:pt x="1593667" y="0"/>
                </a:lnTo>
                <a:lnTo>
                  <a:pt x="1593667" y="552578"/>
                </a:lnTo>
                <a:lnTo>
                  <a:pt x="0" y="5525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681681" y="345392"/>
            <a:ext cx="426563" cy="722987"/>
          </a:xfrm>
          <a:custGeom>
            <a:avLst/>
            <a:gdLst/>
            <a:ahLst/>
            <a:cxnLst/>
            <a:rect l="l" t="t" r="r" b="b"/>
            <a:pathLst>
              <a:path w="426563" h="722987">
                <a:moveTo>
                  <a:pt x="0" y="0"/>
                </a:moveTo>
                <a:lnTo>
                  <a:pt x="426562" y="0"/>
                </a:lnTo>
                <a:lnTo>
                  <a:pt x="426562" y="722987"/>
                </a:lnTo>
                <a:lnTo>
                  <a:pt x="0" y="7229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7000"/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5138067" y="-582046"/>
            <a:ext cx="3708814" cy="370881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D6500">
                    <a:alpha val="100000"/>
                  </a:srgbClr>
                </a:gs>
                <a:gs pos="100000">
                  <a:srgbClr val="ED6500">
                    <a:alpha val="0"/>
                  </a:srgbClr>
                </a:gs>
              </a:gsLst>
              <a:lin ang="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838445" y="1757460"/>
            <a:ext cx="2420868" cy="2420868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6AD71">
                    <a:alpha val="100000"/>
                  </a:srgbClr>
                </a:gs>
                <a:gs pos="100000">
                  <a:srgbClr val="96AD71">
                    <a:alpha val="14500"/>
                  </a:srgbClr>
                </a:gs>
              </a:gsLst>
              <a:lin ang="0"/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828800" y="4171585"/>
            <a:ext cx="14949632" cy="5903595"/>
            <a:chOff x="0" y="0"/>
            <a:chExt cx="19932843" cy="787146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9932844" cy="7871460"/>
            </a:xfrm>
            <a:custGeom>
              <a:avLst/>
              <a:gdLst/>
              <a:ahLst/>
              <a:cxnLst/>
              <a:rect l="l" t="t" r="r" b="b"/>
              <a:pathLst>
                <a:path w="19932844" h="7871460">
                  <a:moveTo>
                    <a:pt x="0" y="0"/>
                  </a:moveTo>
                  <a:lnTo>
                    <a:pt x="19932844" y="0"/>
                  </a:lnTo>
                  <a:lnTo>
                    <a:pt x="19932844" y="7871460"/>
                  </a:lnTo>
                  <a:lnTo>
                    <a:pt x="0" y="78714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40543" r="2135" b="43967"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0" y="-9525"/>
              <a:ext cx="19932843" cy="78809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In Cycle of Reflection 16,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Words of Wisdom, my insights were: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endParaRPr lang="en-US" sz="4200">
                <a:solidFill>
                  <a:srgbClr val="555555"/>
                </a:solidFill>
                <a:latin typeface="Dreaming Outloud Sans"/>
                <a:ea typeface="Dreaming Outloud Sans"/>
                <a:cs typeface="Dreaming Outloud Sans"/>
                <a:sym typeface="Dreaming Outloud Sans"/>
              </a:endParaRP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210398" y="-582046"/>
            <a:ext cx="4434543" cy="4434543"/>
            <a:chOff x="0" y="0"/>
            <a:chExt cx="812800" cy="812800"/>
          </a:xfrm>
        </p:grpSpPr>
        <p:sp>
          <p:nvSpPr>
            <p:cNvPr id="26" name="Freeform 26" descr="c0cd4bd-126a-bed5-ab6a-344572024b2_michelle_image2.jpg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23912" r="-53707"/>
              </a:stretch>
            </a:blipFill>
          </p:spPr>
        </p:sp>
      </p:grpSp>
      <p:grpSp>
        <p:nvGrpSpPr>
          <p:cNvPr id="27" name="Group 27"/>
          <p:cNvGrpSpPr/>
          <p:nvPr/>
        </p:nvGrpSpPr>
        <p:grpSpPr>
          <a:xfrm rot="-5400000">
            <a:off x="10600195" y="1052452"/>
            <a:ext cx="2157010" cy="2157329"/>
            <a:chOff x="0" y="0"/>
            <a:chExt cx="2401062" cy="2401418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401062" cy="2401316"/>
            </a:xfrm>
            <a:custGeom>
              <a:avLst/>
              <a:gdLst/>
              <a:ahLst/>
              <a:cxnLst/>
              <a:rect l="l" t="t" r="r" b="b"/>
              <a:pathLst>
                <a:path w="2401062" h="2401316">
                  <a:moveTo>
                    <a:pt x="0" y="1200658"/>
                  </a:moveTo>
                  <a:cubicBezTo>
                    <a:pt x="0" y="537591"/>
                    <a:pt x="537464" y="0"/>
                    <a:pt x="1200531" y="0"/>
                  </a:cubicBezTo>
                  <a:cubicBezTo>
                    <a:pt x="1863598" y="0"/>
                    <a:pt x="2401062" y="537591"/>
                    <a:pt x="2401062" y="1200658"/>
                  </a:cubicBezTo>
                  <a:cubicBezTo>
                    <a:pt x="2401062" y="1863725"/>
                    <a:pt x="1863598" y="2401316"/>
                    <a:pt x="1200531" y="2401316"/>
                  </a:cubicBezTo>
                  <a:cubicBezTo>
                    <a:pt x="537464" y="2401316"/>
                    <a:pt x="0" y="1863852"/>
                    <a:pt x="0" y="1200658"/>
                  </a:cubicBezTo>
                  <a:close/>
                </a:path>
              </a:pathLst>
            </a:custGeom>
            <a:solidFill>
              <a:srgbClr val="5C723A"/>
            </a:solidFill>
          </p:spPr>
        </p:sp>
      </p:grpSp>
      <p:grpSp>
        <p:nvGrpSpPr>
          <p:cNvPr id="29" name="Group 29"/>
          <p:cNvGrpSpPr/>
          <p:nvPr/>
        </p:nvGrpSpPr>
        <p:grpSpPr>
          <a:xfrm rot="8933400">
            <a:off x="10755176" y="1137860"/>
            <a:ext cx="1847708" cy="1986181"/>
            <a:chOff x="0" y="0"/>
            <a:chExt cx="2056765" cy="2210905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056765" cy="2210943"/>
            </a:xfrm>
            <a:custGeom>
              <a:avLst/>
              <a:gdLst/>
              <a:ahLst/>
              <a:cxnLst/>
              <a:rect l="l" t="t" r="r" b="b"/>
              <a:pathLst>
                <a:path w="2056765" h="2210943">
                  <a:moveTo>
                    <a:pt x="0" y="0"/>
                  </a:moveTo>
                  <a:lnTo>
                    <a:pt x="2056765" y="0"/>
                  </a:lnTo>
                  <a:lnTo>
                    <a:pt x="2056765" y="2210943"/>
                  </a:lnTo>
                  <a:lnTo>
                    <a:pt x="0" y="2210943"/>
                  </a:lnTo>
                  <a:close/>
                </a:path>
              </a:pathLst>
            </a:custGeom>
            <a:blipFill>
              <a:blip r:embed="rId7"/>
              <a:stretch>
                <a:fillRect t="-43" b="-41"/>
              </a:stretch>
            </a:blipFill>
          </p:spPr>
        </p:sp>
      </p:grpSp>
      <p:sp>
        <p:nvSpPr>
          <p:cNvPr id="31" name="TextBox 31"/>
          <p:cNvSpPr txBox="1"/>
          <p:nvPr/>
        </p:nvSpPr>
        <p:spPr>
          <a:xfrm>
            <a:off x="10796539" y="1945858"/>
            <a:ext cx="1745272" cy="378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41"/>
              </a:lnSpc>
            </a:pPr>
            <a:r>
              <a:rPr lang="en-US" sz="3145" b="1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Cycle 16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00"/>
    </mc:Choice>
    <mc:Fallback>
      <p:transition advClick="0" advTm="20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14813" y="167848"/>
            <a:ext cx="3267199" cy="1801063"/>
            <a:chOff x="0" y="0"/>
            <a:chExt cx="4356265" cy="2401418"/>
          </a:xfrm>
        </p:grpSpPr>
        <p:sp>
          <p:nvSpPr>
            <p:cNvPr id="3" name="Freeform 3" descr="Unknown.jpeg"/>
            <p:cNvSpPr/>
            <p:nvPr/>
          </p:nvSpPr>
          <p:spPr>
            <a:xfrm>
              <a:off x="0" y="0"/>
              <a:ext cx="4356227" cy="2401443"/>
            </a:xfrm>
            <a:custGeom>
              <a:avLst/>
              <a:gdLst/>
              <a:ahLst/>
              <a:cxnLst/>
              <a:rect l="l" t="t" r="r" b="b"/>
              <a:pathLst>
                <a:path w="4356227" h="2401443">
                  <a:moveTo>
                    <a:pt x="0" y="0"/>
                  </a:moveTo>
                  <a:lnTo>
                    <a:pt x="4356227" y="0"/>
                  </a:lnTo>
                  <a:lnTo>
                    <a:pt x="4356227" y="2401443"/>
                  </a:lnTo>
                  <a:lnTo>
                    <a:pt x="0" y="2401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" r="-8" b="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49126" y="9227344"/>
            <a:ext cx="9957435" cy="952929"/>
            <a:chOff x="0" y="0"/>
            <a:chExt cx="13276580" cy="127057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276580" cy="1270635"/>
            </a:xfrm>
            <a:custGeom>
              <a:avLst/>
              <a:gdLst/>
              <a:ahLst/>
              <a:cxnLst/>
              <a:rect l="l" t="t" r="r" b="b"/>
              <a:pathLst>
                <a:path w="13276580" h="1270635">
                  <a:moveTo>
                    <a:pt x="0" y="0"/>
                  </a:moveTo>
                  <a:lnTo>
                    <a:pt x="13276580" y="0"/>
                  </a:lnTo>
                  <a:lnTo>
                    <a:pt x="13276580" y="1270635"/>
                  </a:lnTo>
                  <a:lnTo>
                    <a:pt x="0" y="127063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049654" y="8498612"/>
            <a:ext cx="5668432" cy="527790"/>
            <a:chOff x="0" y="0"/>
            <a:chExt cx="7557910" cy="7037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557897" cy="703707"/>
            </a:xfrm>
            <a:custGeom>
              <a:avLst/>
              <a:gdLst/>
              <a:ahLst/>
              <a:cxnLst/>
              <a:rect l="l" t="t" r="r" b="b"/>
              <a:pathLst>
                <a:path w="7557897" h="703707">
                  <a:moveTo>
                    <a:pt x="0" y="0"/>
                  </a:moveTo>
                  <a:lnTo>
                    <a:pt x="7557897" y="0"/>
                  </a:lnTo>
                  <a:lnTo>
                    <a:pt x="7557897" y="703707"/>
                  </a:lnTo>
                  <a:lnTo>
                    <a:pt x="0" y="70370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914400" y="914400"/>
            <a:ext cx="1828800" cy="1996083"/>
            <a:chOff x="0" y="0"/>
            <a:chExt cx="2438400" cy="26614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400" cy="2661444"/>
            </a:xfrm>
            <a:custGeom>
              <a:avLst/>
              <a:gdLst/>
              <a:ahLst/>
              <a:cxnLst/>
              <a:rect l="l" t="t" r="r" b="b"/>
              <a:pathLst>
                <a:path w="2438400" h="2661444">
                  <a:moveTo>
                    <a:pt x="0" y="0"/>
                  </a:moveTo>
                  <a:lnTo>
                    <a:pt x="2438400" y="0"/>
                  </a:lnTo>
                  <a:lnTo>
                    <a:pt x="2438400" y="2661444"/>
                  </a:lnTo>
                  <a:lnTo>
                    <a:pt x="0" y="26614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r="-78303" b="8380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2438400" cy="266144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519"/>
                </a:lnSpc>
              </a:pPr>
              <a:r>
                <a:rPr lang="en-US" sz="9600">
                  <a:solidFill>
                    <a:srgbClr val="E07830"/>
                  </a:solidFill>
                  <a:latin typeface="Open Sans"/>
                  <a:ea typeface="Open Sans"/>
                  <a:cs typeface="Open Sans"/>
                  <a:sym typeface="Open Sans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926080" y="1272361"/>
            <a:ext cx="8255932" cy="1717179"/>
            <a:chOff x="0" y="0"/>
            <a:chExt cx="11007909" cy="228957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007909" cy="2289572"/>
            </a:xfrm>
            <a:custGeom>
              <a:avLst/>
              <a:gdLst/>
              <a:ahLst/>
              <a:cxnLst/>
              <a:rect l="l" t="t" r="r" b="b"/>
              <a:pathLst>
                <a:path w="11007909" h="2289572">
                  <a:moveTo>
                    <a:pt x="0" y="0"/>
                  </a:moveTo>
                  <a:lnTo>
                    <a:pt x="11007909" y="0"/>
                  </a:lnTo>
                  <a:lnTo>
                    <a:pt x="11007909" y="2289572"/>
                  </a:lnTo>
                  <a:lnTo>
                    <a:pt x="0" y="22895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7234" r="-32908" b="-61784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0" y="9525"/>
              <a:ext cx="11007909" cy="22800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Movement 2:</a:t>
              </a:r>
            </a:p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The Track On Demand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705505" y="430597"/>
            <a:ext cx="1593667" cy="552578"/>
          </a:xfrm>
          <a:custGeom>
            <a:avLst/>
            <a:gdLst/>
            <a:ahLst/>
            <a:cxnLst/>
            <a:rect l="l" t="t" r="r" b="b"/>
            <a:pathLst>
              <a:path w="1593667" h="552578">
                <a:moveTo>
                  <a:pt x="0" y="0"/>
                </a:moveTo>
                <a:lnTo>
                  <a:pt x="1593667" y="0"/>
                </a:lnTo>
                <a:lnTo>
                  <a:pt x="1593667" y="552578"/>
                </a:lnTo>
                <a:lnTo>
                  <a:pt x="0" y="5525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681681" y="345392"/>
            <a:ext cx="426563" cy="722987"/>
          </a:xfrm>
          <a:custGeom>
            <a:avLst/>
            <a:gdLst/>
            <a:ahLst/>
            <a:cxnLst/>
            <a:rect l="l" t="t" r="r" b="b"/>
            <a:pathLst>
              <a:path w="426563" h="722987">
                <a:moveTo>
                  <a:pt x="0" y="0"/>
                </a:moveTo>
                <a:lnTo>
                  <a:pt x="426562" y="0"/>
                </a:lnTo>
                <a:lnTo>
                  <a:pt x="426562" y="722987"/>
                </a:lnTo>
                <a:lnTo>
                  <a:pt x="0" y="7229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7000"/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5138067" y="-582046"/>
            <a:ext cx="3708814" cy="370881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D6500">
                    <a:alpha val="100000"/>
                  </a:srgbClr>
                </a:gs>
                <a:gs pos="100000">
                  <a:srgbClr val="ED6500">
                    <a:alpha val="0"/>
                  </a:srgbClr>
                </a:gs>
              </a:gsLst>
              <a:lin ang="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838445" y="1757460"/>
            <a:ext cx="2420868" cy="2420868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6AD71">
                    <a:alpha val="100000"/>
                  </a:srgbClr>
                </a:gs>
                <a:gs pos="100000">
                  <a:srgbClr val="96AD71">
                    <a:alpha val="14500"/>
                  </a:srgbClr>
                </a:gs>
              </a:gsLst>
              <a:lin ang="0"/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828800" y="4171585"/>
            <a:ext cx="14949632" cy="5903595"/>
            <a:chOff x="0" y="0"/>
            <a:chExt cx="19932843" cy="787146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9932844" cy="7871460"/>
            </a:xfrm>
            <a:custGeom>
              <a:avLst/>
              <a:gdLst/>
              <a:ahLst/>
              <a:cxnLst/>
              <a:rect l="l" t="t" r="r" b="b"/>
              <a:pathLst>
                <a:path w="19932844" h="7871460">
                  <a:moveTo>
                    <a:pt x="0" y="0"/>
                  </a:moveTo>
                  <a:lnTo>
                    <a:pt x="19932844" y="0"/>
                  </a:lnTo>
                  <a:lnTo>
                    <a:pt x="19932844" y="7871460"/>
                  </a:lnTo>
                  <a:lnTo>
                    <a:pt x="0" y="78714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40543" r="2135" b="43967"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0" y="-9525"/>
              <a:ext cx="19932843" cy="78809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In Cycle of Reflection 17,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Leadership Forum Miami, my insights were: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endParaRPr lang="en-US" sz="4200">
                <a:solidFill>
                  <a:srgbClr val="555555"/>
                </a:solidFill>
                <a:latin typeface="Dreaming Outloud Sans"/>
                <a:ea typeface="Dreaming Outloud Sans"/>
                <a:cs typeface="Dreaming Outloud Sans"/>
                <a:sym typeface="Dreaming Outloud Sans"/>
              </a:endParaRP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210398" y="-582046"/>
            <a:ext cx="4434543" cy="4434543"/>
            <a:chOff x="0" y="0"/>
            <a:chExt cx="812800" cy="812800"/>
          </a:xfrm>
        </p:grpSpPr>
        <p:sp>
          <p:nvSpPr>
            <p:cNvPr id="26" name="Freeform 26" descr="f466470-3724-015f-f284-6283a2b06f_foto02.jpg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38888" r="-38888"/>
              </a:stretch>
            </a:blipFill>
          </p:spPr>
        </p:sp>
      </p:grpSp>
      <p:grpSp>
        <p:nvGrpSpPr>
          <p:cNvPr id="27" name="Group 27"/>
          <p:cNvGrpSpPr/>
          <p:nvPr/>
        </p:nvGrpSpPr>
        <p:grpSpPr>
          <a:xfrm rot="-5400000">
            <a:off x="10600195" y="1052452"/>
            <a:ext cx="2157010" cy="2157329"/>
            <a:chOff x="0" y="0"/>
            <a:chExt cx="2401062" cy="2401418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401062" cy="2401316"/>
            </a:xfrm>
            <a:custGeom>
              <a:avLst/>
              <a:gdLst/>
              <a:ahLst/>
              <a:cxnLst/>
              <a:rect l="l" t="t" r="r" b="b"/>
              <a:pathLst>
                <a:path w="2401062" h="2401316">
                  <a:moveTo>
                    <a:pt x="0" y="1200658"/>
                  </a:moveTo>
                  <a:cubicBezTo>
                    <a:pt x="0" y="537591"/>
                    <a:pt x="537464" y="0"/>
                    <a:pt x="1200531" y="0"/>
                  </a:cubicBezTo>
                  <a:cubicBezTo>
                    <a:pt x="1863598" y="0"/>
                    <a:pt x="2401062" y="537591"/>
                    <a:pt x="2401062" y="1200658"/>
                  </a:cubicBezTo>
                  <a:cubicBezTo>
                    <a:pt x="2401062" y="1863725"/>
                    <a:pt x="1863598" y="2401316"/>
                    <a:pt x="1200531" y="2401316"/>
                  </a:cubicBezTo>
                  <a:cubicBezTo>
                    <a:pt x="537464" y="2401316"/>
                    <a:pt x="0" y="1863852"/>
                    <a:pt x="0" y="1200658"/>
                  </a:cubicBezTo>
                  <a:close/>
                </a:path>
              </a:pathLst>
            </a:custGeom>
            <a:solidFill>
              <a:srgbClr val="5C723A"/>
            </a:solidFill>
          </p:spPr>
        </p:sp>
      </p:grpSp>
      <p:grpSp>
        <p:nvGrpSpPr>
          <p:cNvPr id="29" name="Group 29"/>
          <p:cNvGrpSpPr/>
          <p:nvPr/>
        </p:nvGrpSpPr>
        <p:grpSpPr>
          <a:xfrm rot="8933400">
            <a:off x="10755176" y="1137860"/>
            <a:ext cx="1847708" cy="1986181"/>
            <a:chOff x="0" y="0"/>
            <a:chExt cx="2056765" cy="2210905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056765" cy="2210943"/>
            </a:xfrm>
            <a:custGeom>
              <a:avLst/>
              <a:gdLst/>
              <a:ahLst/>
              <a:cxnLst/>
              <a:rect l="l" t="t" r="r" b="b"/>
              <a:pathLst>
                <a:path w="2056765" h="2210943">
                  <a:moveTo>
                    <a:pt x="0" y="0"/>
                  </a:moveTo>
                  <a:lnTo>
                    <a:pt x="2056765" y="0"/>
                  </a:lnTo>
                  <a:lnTo>
                    <a:pt x="2056765" y="2210943"/>
                  </a:lnTo>
                  <a:lnTo>
                    <a:pt x="0" y="2210943"/>
                  </a:lnTo>
                  <a:close/>
                </a:path>
              </a:pathLst>
            </a:custGeom>
            <a:blipFill>
              <a:blip r:embed="rId7"/>
              <a:stretch>
                <a:fillRect t="-43" b="-41"/>
              </a:stretch>
            </a:blipFill>
          </p:spPr>
        </p:sp>
      </p:grpSp>
      <p:sp>
        <p:nvSpPr>
          <p:cNvPr id="31" name="TextBox 31"/>
          <p:cNvSpPr txBox="1"/>
          <p:nvPr/>
        </p:nvSpPr>
        <p:spPr>
          <a:xfrm>
            <a:off x="10796539" y="1945858"/>
            <a:ext cx="1745272" cy="378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41"/>
              </a:lnSpc>
            </a:pPr>
            <a:r>
              <a:rPr lang="en-US" sz="3145" b="1" dirty="0">
                <a:solidFill>
                  <a:srgbClr val="FFFFFF"/>
                </a:solidFill>
                <a:latin typeface="Be Vietnam Ultra-Bold"/>
                <a:ea typeface="Be Vietnam Ultra-Bold"/>
                <a:cs typeface="Be Vietnam Ultra-Bold"/>
                <a:sym typeface="Be Vietnam Ultra-Bold"/>
              </a:rPr>
              <a:t>Cycle 17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00"/>
    </mc:Choice>
    <mc:Fallback>
      <p:transition advClick="0" advTm="20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" y="914400"/>
            <a:ext cx="1828800" cy="1996083"/>
            <a:chOff x="0" y="0"/>
            <a:chExt cx="2438400" cy="26614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" cy="2661444"/>
            </a:xfrm>
            <a:custGeom>
              <a:avLst/>
              <a:gdLst/>
              <a:ahLst/>
              <a:cxnLst/>
              <a:rect l="l" t="t" r="r" b="b"/>
              <a:pathLst>
                <a:path w="2438400" h="2661444">
                  <a:moveTo>
                    <a:pt x="0" y="0"/>
                  </a:moveTo>
                  <a:lnTo>
                    <a:pt x="2438400" y="0"/>
                  </a:lnTo>
                  <a:lnTo>
                    <a:pt x="2438400" y="2661444"/>
                  </a:lnTo>
                  <a:lnTo>
                    <a:pt x="0" y="266144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78303" r="-78303" b="8380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0"/>
              <a:ext cx="2438400" cy="266144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519"/>
                </a:lnSpc>
              </a:pPr>
              <a:r>
                <a:rPr lang="en-US" sz="9600">
                  <a:solidFill>
                    <a:srgbClr val="E07830"/>
                  </a:solidFill>
                  <a:latin typeface="Open Sans"/>
                  <a:ea typeface="Open Sans"/>
                  <a:cs typeface="Open Sans"/>
                  <a:sym typeface="Open Sans"/>
                </a:rPr>
                <a:t>03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926080" y="1272361"/>
            <a:ext cx="6766560" cy="1717179"/>
            <a:chOff x="0" y="0"/>
            <a:chExt cx="9022080" cy="228957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022080" cy="2289572"/>
            </a:xfrm>
            <a:custGeom>
              <a:avLst/>
              <a:gdLst/>
              <a:ahLst/>
              <a:cxnLst/>
              <a:rect l="l" t="t" r="r" b="b"/>
              <a:pathLst>
                <a:path w="9022080" h="2289572">
                  <a:moveTo>
                    <a:pt x="0" y="0"/>
                  </a:moveTo>
                  <a:lnTo>
                    <a:pt x="9022080" y="0"/>
                  </a:lnTo>
                  <a:lnTo>
                    <a:pt x="9022080" y="2289572"/>
                  </a:lnTo>
                  <a:lnTo>
                    <a:pt x="0" y="228957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7986" r="-89189" b="-82536"/>
              </a:stretch>
            </a:blipFill>
          </p:spPr>
        </p:sp>
        <p:sp>
          <p:nvSpPr>
            <p:cNvPr id="7" name="TextBox 7"/>
            <p:cNvSpPr txBox="1"/>
            <p:nvPr/>
          </p:nvSpPr>
          <p:spPr>
            <a:xfrm>
              <a:off x="0" y="9525"/>
              <a:ext cx="9022080" cy="22800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Movement 3:</a:t>
              </a:r>
            </a:p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LIVE Group Practice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705505" y="430597"/>
            <a:ext cx="1593667" cy="552578"/>
          </a:xfrm>
          <a:custGeom>
            <a:avLst/>
            <a:gdLst/>
            <a:ahLst/>
            <a:cxnLst/>
            <a:rect l="l" t="t" r="r" b="b"/>
            <a:pathLst>
              <a:path w="1593667" h="552578">
                <a:moveTo>
                  <a:pt x="0" y="0"/>
                </a:moveTo>
                <a:lnTo>
                  <a:pt x="1593667" y="0"/>
                </a:lnTo>
                <a:lnTo>
                  <a:pt x="1593667" y="552578"/>
                </a:lnTo>
                <a:lnTo>
                  <a:pt x="0" y="5525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681681" y="345392"/>
            <a:ext cx="426563" cy="722987"/>
          </a:xfrm>
          <a:custGeom>
            <a:avLst/>
            <a:gdLst/>
            <a:ahLst/>
            <a:cxnLst/>
            <a:rect l="l" t="t" r="r" b="b"/>
            <a:pathLst>
              <a:path w="426563" h="722987">
                <a:moveTo>
                  <a:pt x="0" y="0"/>
                </a:moveTo>
                <a:lnTo>
                  <a:pt x="426562" y="0"/>
                </a:lnTo>
                <a:lnTo>
                  <a:pt x="426562" y="722987"/>
                </a:lnTo>
                <a:lnTo>
                  <a:pt x="0" y="7229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7000"/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2574159" y="-353446"/>
            <a:ext cx="3708814" cy="3708814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D6500">
                    <a:alpha val="100000"/>
                  </a:srgbClr>
                </a:gs>
                <a:gs pos="100000">
                  <a:srgbClr val="ED6500">
                    <a:alpha val="0"/>
                  </a:srgbClr>
                </a:gs>
              </a:gsLst>
              <a:lin ang="0"/>
            </a:gra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4952732" y="1912441"/>
            <a:ext cx="2420868" cy="2420868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6AD71">
                    <a:alpha val="100000"/>
                  </a:srgbClr>
                </a:gs>
                <a:gs pos="100000">
                  <a:srgbClr val="96AD71">
                    <a:alpha val="14500"/>
                  </a:srgbClr>
                </a:gs>
              </a:gsLst>
              <a:lin ang="0"/>
            </a:gra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3131273" y="337697"/>
            <a:ext cx="2518131" cy="2335566"/>
          </a:xfrm>
          <a:custGeom>
            <a:avLst/>
            <a:gdLst/>
            <a:ahLst/>
            <a:cxnLst/>
            <a:rect l="l" t="t" r="r" b="b"/>
            <a:pathLst>
              <a:path w="2518131" h="2335566">
                <a:moveTo>
                  <a:pt x="0" y="0"/>
                </a:moveTo>
                <a:lnTo>
                  <a:pt x="2518130" y="0"/>
                </a:lnTo>
                <a:lnTo>
                  <a:pt x="2518130" y="2335566"/>
                </a:lnTo>
                <a:lnTo>
                  <a:pt x="0" y="23355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1828800" y="4524368"/>
            <a:ext cx="9695980" cy="3350895"/>
            <a:chOff x="0" y="0"/>
            <a:chExt cx="12927973" cy="446786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2927973" cy="4467860"/>
            </a:xfrm>
            <a:custGeom>
              <a:avLst/>
              <a:gdLst/>
              <a:ahLst/>
              <a:cxnLst/>
              <a:rect l="l" t="t" r="r" b="b"/>
              <a:pathLst>
                <a:path w="12927973" h="4467860">
                  <a:moveTo>
                    <a:pt x="0" y="0"/>
                  </a:moveTo>
                  <a:lnTo>
                    <a:pt x="12927973" y="0"/>
                  </a:lnTo>
                  <a:lnTo>
                    <a:pt x="12927973" y="4467860"/>
                  </a:lnTo>
                  <a:lnTo>
                    <a:pt x="0" y="44678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1429" r="-50891" b="1281"/>
              </a:stretch>
            </a:blipFill>
          </p:spPr>
        </p:sp>
        <p:sp>
          <p:nvSpPr>
            <p:cNvPr id="19" name="TextBox 19"/>
            <p:cNvSpPr txBox="1"/>
            <p:nvPr/>
          </p:nvSpPr>
          <p:spPr>
            <a:xfrm>
              <a:off x="0" y="-9525"/>
              <a:ext cx="12927973" cy="44773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At the end of the first round through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the 17 Cycles of Reflection and learning together as a cohort I see that my quest …(describe the movement and the result. Add a picture if you wish)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00"/>
    </mc:Choice>
    <mc:Fallback>
      <p:transition advClick="0" advTm="2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14813" y="167848"/>
            <a:ext cx="3267199" cy="1801063"/>
            <a:chOff x="0" y="0"/>
            <a:chExt cx="4356265" cy="2401418"/>
          </a:xfrm>
        </p:grpSpPr>
        <p:sp>
          <p:nvSpPr>
            <p:cNvPr id="3" name="Freeform 3" descr="Unknown.jpeg"/>
            <p:cNvSpPr/>
            <p:nvPr/>
          </p:nvSpPr>
          <p:spPr>
            <a:xfrm>
              <a:off x="0" y="0"/>
              <a:ext cx="4356227" cy="2401443"/>
            </a:xfrm>
            <a:custGeom>
              <a:avLst/>
              <a:gdLst/>
              <a:ahLst/>
              <a:cxnLst/>
              <a:rect l="l" t="t" r="r" b="b"/>
              <a:pathLst>
                <a:path w="4356227" h="2401443">
                  <a:moveTo>
                    <a:pt x="0" y="0"/>
                  </a:moveTo>
                  <a:lnTo>
                    <a:pt x="4356227" y="0"/>
                  </a:lnTo>
                  <a:lnTo>
                    <a:pt x="4356227" y="2401443"/>
                  </a:lnTo>
                  <a:lnTo>
                    <a:pt x="0" y="2401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" r="-8" b="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49126" y="9227344"/>
            <a:ext cx="9957435" cy="952929"/>
            <a:chOff x="0" y="0"/>
            <a:chExt cx="13276580" cy="127057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276580" cy="1270635"/>
            </a:xfrm>
            <a:custGeom>
              <a:avLst/>
              <a:gdLst/>
              <a:ahLst/>
              <a:cxnLst/>
              <a:rect l="l" t="t" r="r" b="b"/>
              <a:pathLst>
                <a:path w="13276580" h="1270635">
                  <a:moveTo>
                    <a:pt x="0" y="0"/>
                  </a:moveTo>
                  <a:lnTo>
                    <a:pt x="13276580" y="0"/>
                  </a:lnTo>
                  <a:lnTo>
                    <a:pt x="13276580" y="1270635"/>
                  </a:lnTo>
                  <a:lnTo>
                    <a:pt x="0" y="127063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049654" y="8498612"/>
            <a:ext cx="5668432" cy="527790"/>
            <a:chOff x="0" y="0"/>
            <a:chExt cx="7557910" cy="7037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557897" cy="703707"/>
            </a:xfrm>
            <a:custGeom>
              <a:avLst/>
              <a:gdLst/>
              <a:ahLst/>
              <a:cxnLst/>
              <a:rect l="l" t="t" r="r" b="b"/>
              <a:pathLst>
                <a:path w="7557897" h="703707">
                  <a:moveTo>
                    <a:pt x="0" y="0"/>
                  </a:moveTo>
                  <a:lnTo>
                    <a:pt x="7557897" y="0"/>
                  </a:lnTo>
                  <a:lnTo>
                    <a:pt x="7557897" y="703707"/>
                  </a:lnTo>
                  <a:lnTo>
                    <a:pt x="0" y="70370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914400" y="914400"/>
            <a:ext cx="1828800" cy="1996083"/>
            <a:chOff x="0" y="0"/>
            <a:chExt cx="2438400" cy="26614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400" cy="2661444"/>
            </a:xfrm>
            <a:custGeom>
              <a:avLst/>
              <a:gdLst/>
              <a:ahLst/>
              <a:cxnLst/>
              <a:rect l="l" t="t" r="r" b="b"/>
              <a:pathLst>
                <a:path w="2438400" h="2661444">
                  <a:moveTo>
                    <a:pt x="0" y="0"/>
                  </a:moveTo>
                  <a:lnTo>
                    <a:pt x="2438400" y="0"/>
                  </a:lnTo>
                  <a:lnTo>
                    <a:pt x="2438400" y="2661444"/>
                  </a:lnTo>
                  <a:lnTo>
                    <a:pt x="0" y="26614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r="-78303" b="8380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2438400" cy="266144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519"/>
                </a:lnSpc>
              </a:pPr>
              <a:r>
                <a:rPr lang="en-US" sz="9600">
                  <a:solidFill>
                    <a:srgbClr val="E07830"/>
                  </a:solidFill>
                  <a:latin typeface="Open Sans"/>
                  <a:ea typeface="Open Sans"/>
                  <a:cs typeface="Open Sans"/>
                  <a:sym typeface="Open Sans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926080" y="1272361"/>
            <a:ext cx="8255932" cy="1717179"/>
            <a:chOff x="0" y="0"/>
            <a:chExt cx="11007909" cy="228957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007909" cy="2289572"/>
            </a:xfrm>
            <a:custGeom>
              <a:avLst/>
              <a:gdLst/>
              <a:ahLst/>
              <a:cxnLst/>
              <a:rect l="l" t="t" r="r" b="b"/>
              <a:pathLst>
                <a:path w="11007909" h="2289572">
                  <a:moveTo>
                    <a:pt x="0" y="0"/>
                  </a:moveTo>
                  <a:lnTo>
                    <a:pt x="11007909" y="0"/>
                  </a:lnTo>
                  <a:lnTo>
                    <a:pt x="11007909" y="2289572"/>
                  </a:lnTo>
                  <a:lnTo>
                    <a:pt x="0" y="22895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7234" r="-32908" b="-61784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0" y="9525"/>
              <a:ext cx="11007909" cy="22800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Movement 2:</a:t>
              </a:r>
            </a:p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The Track On Demand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705505" y="430597"/>
            <a:ext cx="1593667" cy="552578"/>
          </a:xfrm>
          <a:custGeom>
            <a:avLst/>
            <a:gdLst/>
            <a:ahLst/>
            <a:cxnLst/>
            <a:rect l="l" t="t" r="r" b="b"/>
            <a:pathLst>
              <a:path w="1593667" h="552578">
                <a:moveTo>
                  <a:pt x="0" y="0"/>
                </a:moveTo>
                <a:lnTo>
                  <a:pt x="1593667" y="0"/>
                </a:lnTo>
                <a:lnTo>
                  <a:pt x="1593667" y="552578"/>
                </a:lnTo>
                <a:lnTo>
                  <a:pt x="0" y="5525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681681" y="345392"/>
            <a:ext cx="426563" cy="722987"/>
          </a:xfrm>
          <a:custGeom>
            <a:avLst/>
            <a:gdLst/>
            <a:ahLst/>
            <a:cxnLst/>
            <a:rect l="l" t="t" r="r" b="b"/>
            <a:pathLst>
              <a:path w="426563" h="722987">
                <a:moveTo>
                  <a:pt x="0" y="0"/>
                </a:moveTo>
                <a:lnTo>
                  <a:pt x="426562" y="0"/>
                </a:lnTo>
                <a:lnTo>
                  <a:pt x="426562" y="722987"/>
                </a:lnTo>
                <a:lnTo>
                  <a:pt x="0" y="7229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7000"/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5138067" y="-582046"/>
            <a:ext cx="3708814" cy="370881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D6500">
                    <a:alpha val="100000"/>
                  </a:srgbClr>
                </a:gs>
                <a:gs pos="100000">
                  <a:srgbClr val="ED6500">
                    <a:alpha val="0"/>
                  </a:srgbClr>
                </a:gs>
              </a:gsLst>
              <a:lin ang="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838445" y="1757460"/>
            <a:ext cx="2420868" cy="2420868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6AD71">
                    <a:alpha val="100000"/>
                  </a:srgbClr>
                </a:gs>
                <a:gs pos="100000">
                  <a:srgbClr val="96AD71">
                    <a:alpha val="14500"/>
                  </a:srgbClr>
                </a:gs>
              </a:gsLst>
              <a:lin ang="0"/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828800" y="3852497"/>
            <a:ext cx="10498184" cy="6541770"/>
            <a:chOff x="0" y="0"/>
            <a:chExt cx="13997579" cy="872236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3997580" cy="8722360"/>
            </a:xfrm>
            <a:custGeom>
              <a:avLst/>
              <a:gdLst/>
              <a:ahLst/>
              <a:cxnLst/>
              <a:rect l="l" t="t" r="r" b="b"/>
              <a:pathLst>
                <a:path w="13997580" h="8722360">
                  <a:moveTo>
                    <a:pt x="0" y="0"/>
                  </a:moveTo>
                  <a:lnTo>
                    <a:pt x="13997580" y="0"/>
                  </a:lnTo>
                  <a:lnTo>
                    <a:pt x="13997580" y="8722360"/>
                  </a:lnTo>
                  <a:lnTo>
                    <a:pt x="0" y="87223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6588" r="-39361" b="49433"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0" y="-9525"/>
              <a:ext cx="13997579" cy="87318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In Cycle of Reflection 1,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Igniting leaders for transformation,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my insights were: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endParaRPr lang="en-US" sz="4200">
                <a:solidFill>
                  <a:srgbClr val="555555"/>
                </a:solidFill>
                <a:latin typeface="Dreaming Outloud Sans"/>
                <a:ea typeface="Dreaming Outloud Sans"/>
                <a:cs typeface="Dreaming Outloud Sans"/>
                <a:sym typeface="Dreaming Outloud Sans"/>
              </a:endParaRP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210398" y="-582046"/>
            <a:ext cx="4434543" cy="4434543"/>
            <a:chOff x="0" y="0"/>
            <a:chExt cx="812800" cy="812800"/>
          </a:xfrm>
        </p:grpSpPr>
        <p:sp>
          <p:nvSpPr>
            <p:cNvPr id="26" name="Freeform 26" descr="c015c-0b27-7c60-844a-0738e3853864_864fb45536.jpg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70572" r="-29427"/>
              </a:stretch>
            </a:blipFill>
          </p:spPr>
        </p:sp>
      </p:grpSp>
      <p:grpSp>
        <p:nvGrpSpPr>
          <p:cNvPr id="27" name="Group 27"/>
          <p:cNvGrpSpPr/>
          <p:nvPr/>
        </p:nvGrpSpPr>
        <p:grpSpPr>
          <a:xfrm>
            <a:off x="10600035" y="1052611"/>
            <a:ext cx="2157329" cy="2157009"/>
            <a:chOff x="300133" y="332348"/>
            <a:chExt cx="2876439" cy="2876013"/>
          </a:xfrm>
        </p:grpSpPr>
        <p:grpSp>
          <p:nvGrpSpPr>
            <p:cNvPr id="28" name="Group 28"/>
            <p:cNvGrpSpPr/>
            <p:nvPr/>
          </p:nvGrpSpPr>
          <p:grpSpPr>
            <a:xfrm rot="-5400000">
              <a:off x="300346" y="332135"/>
              <a:ext cx="2876013" cy="2876439"/>
              <a:chOff x="0" y="0"/>
              <a:chExt cx="2401062" cy="2401418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2401062" cy="2401316"/>
              </a:xfrm>
              <a:custGeom>
                <a:avLst/>
                <a:gdLst/>
                <a:ahLst/>
                <a:cxnLst/>
                <a:rect l="l" t="t" r="r" b="b"/>
                <a:pathLst>
                  <a:path w="2401062" h="2401316">
                    <a:moveTo>
                      <a:pt x="0" y="1200658"/>
                    </a:moveTo>
                    <a:cubicBezTo>
                      <a:pt x="0" y="537591"/>
                      <a:pt x="537464" y="0"/>
                      <a:pt x="1200531" y="0"/>
                    </a:cubicBezTo>
                    <a:cubicBezTo>
                      <a:pt x="1863598" y="0"/>
                      <a:pt x="2401062" y="537591"/>
                      <a:pt x="2401062" y="1200658"/>
                    </a:cubicBezTo>
                    <a:cubicBezTo>
                      <a:pt x="2401062" y="1863725"/>
                      <a:pt x="1863598" y="2401316"/>
                      <a:pt x="1200531" y="2401316"/>
                    </a:cubicBezTo>
                    <a:cubicBezTo>
                      <a:pt x="537464" y="2401316"/>
                      <a:pt x="0" y="1863852"/>
                      <a:pt x="0" y="1200658"/>
                    </a:cubicBezTo>
                    <a:close/>
                  </a:path>
                </a:pathLst>
              </a:custGeom>
              <a:solidFill>
                <a:srgbClr val="5C723A"/>
              </a:solidFill>
            </p:spPr>
          </p:sp>
        </p:grpSp>
        <p:grpSp>
          <p:nvGrpSpPr>
            <p:cNvPr id="30" name="Group 30"/>
            <p:cNvGrpSpPr/>
            <p:nvPr/>
          </p:nvGrpSpPr>
          <p:grpSpPr>
            <a:xfrm rot="8933400">
              <a:off x="506988" y="446014"/>
              <a:ext cx="2463611" cy="2648241"/>
              <a:chOff x="0" y="0"/>
              <a:chExt cx="2056765" cy="2210905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2056765" cy="2210943"/>
              </a:xfrm>
              <a:custGeom>
                <a:avLst/>
                <a:gdLst/>
                <a:ahLst/>
                <a:cxnLst/>
                <a:rect l="l" t="t" r="r" b="b"/>
                <a:pathLst>
                  <a:path w="2056765" h="2210943">
                    <a:moveTo>
                      <a:pt x="0" y="0"/>
                    </a:moveTo>
                    <a:lnTo>
                      <a:pt x="2056765" y="0"/>
                    </a:lnTo>
                    <a:lnTo>
                      <a:pt x="2056765" y="2210943"/>
                    </a:lnTo>
                    <a:lnTo>
                      <a:pt x="0" y="2210943"/>
                    </a:lnTo>
                    <a:close/>
                  </a:path>
                </a:pathLst>
              </a:custGeom>
              <a:blipFill>
                <a:blip r:embed="rId7"/>
                <a:stretch>
                  <a:fillRect t="-43" b="-41"/>
                </a:stretch>
              </a:blipFill>
            </p:spPr>
          </p:sp>
        </p:grpSp>
        <p:sp>
          <p:nvSpPr>
            <p:cNvPr id="32" name="TextBox 32"/>
            <p:cNvSpPr txBox="1"/>
            <p:nvPr/>
          </p:nvSpPr>
          <p:spPr>
            <a:xfrm>
              <a:off x="697772" y="1491594"/>
              <a:ext cx="1865631" cy="5360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41"/>
                </a:lnSpc>
              </a:pPr>
              <a:r>
                <a:rPr lang="en-US" sz="3145" b="1" dirty="0">
                  <a:solidFill>
                    <a:srgbClr val="FFFFFF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Cycle 1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00"/>
    </mc:Choice>
    <mc:Fallback>
      <p:transition advClick="0" advTm="20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28800" y="4843456"/>
            <a:ext cx="10718397" cy="2712720"/>
            <a:chOff x="0" y="0"/>
            <a:chExt cx="14291196" cy="36169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291196" cy="3616960"/>
            </a:xfrm>
            <a:custGeom>
              <a:avLst/>
              <a:gdLst/>
              <a:ahLst/>
              <a:cxnLst/>
              <a:rect l="l" t="t" r="r" b="b"/>
              <a:pathLst>
                <a:path w="14291196" h="3616960">
                  <a:moveTo>
                    <a:pt x="0" y="0"/>
                  </a:moveTo>
                  <a:lnTo>
                    <a:pt x="14291196" y="0"/>
                  </a:lnTo>
                  <a:lnTo>
                    <a:pt x="14291196" y="3616960"/>
                  </a:lnTo>
                  <a:lnTo>
                    <a:pt x="0" y="36169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88233" r="-36498" b="-21941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14291196" cy="36264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My next movement will be…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(describe what you wish to do next with what you have learned and how you intend to continue to follow your journey at Briyah)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14400" y="914400"/>
            <a:ext cx="1828800" cy="1996083"/>
            <a:chOff x="0" y="0"/>
            <a:chExt cx="2438400" cy="26614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8400" cy="2661444"/>
            </a:xfrm>
            <a:custGeom>
              <a:avLst/>
              <a:gdLst/>
              <a:ahLst/>
              <a:cxnLst/>
              <a:rect l="l" t="t" r="r" b="b"/>
              <a:pathLst>
                <a:path w="2438400" h="2661444">
                  <a:moveTo>
                    <a:pt x="0" y="0"/>
                  </a:moveTo>
                  <a:lnTo>
                    <a:pt x="2438400" y="0"/>
                  </a:lnTo>
                  <a:lnTo>
                    <a:pt x="2438400" y="2661444"/>
                  </a:lnTo>
                  <a:lnTo>
                    <a:pt x="0" y="266144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78303" r="-78303" b="8380"/>
              </a:stretch>
            </a:blipFill>
          </p:spPr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2438400" cy="266144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519"/>
                </a:lnSpc>
              </a:pPr>
              <a:r>
                <a:rPr lang="en-US" sz="9600">
                  <a:solidFill>
                    <a:srgbClr val="E07830"/>
                  </a:solidFill>
                  <a:latin typeface="Open Sans"/>
                  <a:ea typeface="Open Sans"/>
                  <a:cs typeface="Open Sans"/>
                  <a:sym typeface="Open Sans"/>
                </a:rPr>
                <a:t>04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926080" y="1272361"/>
            <a:ext cx="12801600" cy="1717179"/>
            <a:chOff x="0" y="0"/>
            <a:chExt cx="17068800" cy="22895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7068800" cy="2289572"/>
            </a:xfrm>
            <a:custGeom>
              <a:avLst/>
              <a:gdLst/>
              <a:ahLst/>
              <a:cxnLst/>
              <a:rect l="l" t="t" r="r" b="b"/>
              <a:pathLst>
                <a:path w="17068800" h="2289572">
                  <a:moveTo>
                    <a:pt x="0" y="0"/>
                  </a:moveTo>
                  <a:lnTo>
                    <a:pt x="17068800" y="0"/>
                  </a:lnTo>
                  <a:lnTo>
                    <a:pt x="17068800" y="2289572"/>
                  </a:lnTo>
                  <a:lnTo>
                    <a:pt x="0" y="228957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7986" b="-82536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9525"/>
              <a:ext cx="17068800" cy="22800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Movement 4:</a:t>
              </a:r>
            </a:p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Community &amp; Legacy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705505" y="430597"/>
            <a:ext cx="1593667" cy="552578"/>
          </a:xfrm>
          <a:custGeom>
            <a:avLst/>
            <a:gdLst/>
            <a:ahLst/>
            <a:cxnLst/>
            <a:rect l="l" t="t" r="r" b="b"/>
            <a:pathLst>
              <a:path w="1593667" h="552578">
                <a:moveTo>
                  <a:pt x="0" y="0"/>
                </a:moveTo>
                <a:lnTo>
                  <a:pt x="1593667" y="0"/>
                </a:lnTo>
                <a:lnTo>
                  <a:pt x="1593667" y="552578"/>
                </a:lnTo>
                <a:lnTo>
                  <a:pt x="0" y="5525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681681" y="345392"/>
            <a:ext cx="426563" cy="722987"/>
          </a:xfrm>
          <a:custGeom>
            <a:avLst/>
            <a:gdLst/>
            <a:ahLst/>
            <a:cxnLst/>
            <a:rect l="l" t="t" r="r" b="b"/>
            <a:pathLst>
              <a:path w="426563" h="722987">
                <a:moveTo>
                  <a:pt x="0" y="0"/>
                </a:moveTo>
                <a:lnTo>
                  <a:pt x="426562" y="0"/>
                </a:lnTo>
                <a:lnTo>
                  <a:pt x="426562" y="722987"/>
                </a:lnTo>
                <a:lnTo>
                  <a:pt x="0" y="7229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7000"/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12574159" y="-353446"/>
            <a:ext cx="3708814" cy="3708814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D6500">
                    <a:alpha val="100000"/>
                  </a:srgbClr>
                </a:gs>
                <a:gs pos="100000">
                  <a:srgbClr val="ED6500">
                    <a:alpha val="0"/>
                  </a:srgbClr>
                </a:gs>
              </a:gsLst>
              <a:lin ang="0"/>
            </a:gra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 rot="7230211">
            <a:off x="14919012" y="1590646"/>
            <a:ext cx="2420868" cy="2420868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6AD71">
                    <a:alpha val="100000"/>
                  </a:srgbClr>
                </a:gs>
                <a:gs pos="100000">
                  <a:srgbClr val="96AD71">
                    <a:alpha val="14500"/>
                  </a:srgbClr>
                </a:gs>
              </a:gsLst>
              <a:lin ang="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3131273" y="282949"/>
            <a:ext cx="2518131" cy="2518131"/>
          </a:xfrm>
          <a:custGeom>
            <a:avLst/>
            <a:gdLst/>
            <a:ahLst/>
            <a:cxnLst/>
            <a:rect l="l" t="t" r="r" b="b"/>
            <a:pathLst>
              <a:path w="2518131" h="2518131">
                <a:moveTo>
                  <a:pt x="0" y="0"/>
                </a:moveTo>
                <a:lnTo>
                  <a:pt x="2518130" y="0"/>
                </a:lnTo>
                <a:lnTo>
                  <a:pt x="2518130" y="2518131"/>
                </a:lnTo>
                <a:lnTo>
                  <a:pt x="0" y="25181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00"/>
    </mc:Choice>
    <mc:Fallback>
      <p:transition advClick="0" advTm="2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14813" y="167848"/>
            <a:ext cx="3267199" cy="1801063"/>
            <a:chOff x="0" y="0"/>
            <a:chExt cx="4356265" cy="2401418"/>
          </a:xfrm>
        </p:grpSpPr>
        <p:sp>
          <p:nvSpPr>
            <p:cNvPr id="3" name="Freeform 3" descr="Unknown.jpeg"/>
            <p:cNvSpPr/>
            <p:nvPr/>
          </p:nvSpPr>
          <p:spPr>
            <a:xfrm>
              <a:off x="0" y="0"/>
              <a:ext cx="4356227" cy="2401443"/>
            </a:xfrm>
            <a:custGeom>
              <a:avLst/>
              <a:gdLst/>
              <a:ahLst/>
              <a:cxnLst/>
              <a:rect l="l" t="t" r="r" b="b"/>
              <a:pathLst>
                <a:path w="4356227" h="2401443">
                  <a:moveTo>
                    <a:pt x="0" y="0"/>
                  </a:moveTo>
                  <a:lnTo>
                    <a:pt x="4356227" y="0"/>
                  </a:lnTo>
                  <a:lnTo>
                    <a:pt x="4356227" y="2401443"/>
                  </a:lnTo>
                  <a:lnTo>
                    <a:pt x="0" y="2401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" r="-8" b="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49126" y="9227344"/>
            <a:ext cx="9957435" cy="952929"/>
            <a:chOff x="0" y="0"/>
            <a:chExt cx="13276580" cy="127057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276580" cy="1270635"/>
            </a:xfrm>
            <a:custGeom>
              <a:avLst/>
              <a:gdLst/>
              <a:ahLst/>
              <a:cxnLst/>
              <a:rect l="l" t="t" r="r" b="b"/>
              <a:pathLst>
                <a:path w="13276580" h="1270635">
                  <a:moveTo>
                    <a:pt x="0" y="0"/>
                  </a:moveTo>
                  <a:lnTo>
                    <a:pt x="13276580" y="0"/>
                  </a:lnTo>
                  <a:lnTo>
                    <a:pt x="13276580" y="1270635"/>
                  </a:lnTo>
                  <a:lnTo>
                    <a:pt x="0" y="127063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049654" y="8498612"/>
            <a:ext cx="5668432" cy="527790"/>
            <a:chOff x="0" y="0"/>
            <a:chExt cx="7557910" cy="7037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557897" cy="703707"/>
            </a:xfrm>
            <a:custGeom>
              <a:avLst/>
              <a:gdLst/>
              <a:ahLst/>
              <a:cxnLst/>
              <a:rect l="l" t="t" r="r" b="b"/>
              <a:pathLst>
                <a:path w="7557897" h="703707">
                  <a:moveTo>
                    <a:pt x="0" y="0"/>
                  </a:moveTo>
                  <a:lnTo>
                    <a:pt x="7557897" y="0"/>
                  </a:lnTo>
                  <a:lnTo>
                    <a:pt x="7557897" y="703707"/>
                  </a:lnTo>
                  <a:lnTo>
                    <a:pt x="0" y="70370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914400" y="914400"/>
            <a:ext cx="1828800" cy="1996083"/>
            <a:chOff x="0" y="0"/>
            <a:chExt cx="2438400" cy="26614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400" cy="2661444"/>
            </a:xfrm>
            <a:custGeom>
              <a:avLst/>
              <a:gdLst/>
              <a:ahLst/>
              <a:cxnLst/>
              <a:rect l="l" t="t" r="r" b="b"/>
              <a:pathLst>
                <a:path w="2438400" h="2661444">
                  <a:moveTo>
                    <a:pt x="0" y="0"/>
                  </a:moveTo>
                  <a:lnTo>
                    <a:pt x="2438400" y="0"/>
                  </a:lnTo>
                  <a:lnTo>
                    <a:pt x="2438400" y="2661444"/>
                  </a:lnTo>
                  <a:lnTo>
                    <a:pt x="0" y="26614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r="-78303" b="8380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2438400" cy="266144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519"/>
                </a:lnSpc>
              </a:pPr>
              <a:r>
                <a:rPr lang="en-US" sz="9600">
                  <a:solidFill>
                    <a:srgbClr val="E07830"/>
                  </a:solidFill>
                  <a:latin typeface="Open Sans"/>
                  <a:ea typeface="Open Sans"/>
                  <a:cs typeface="Open Sans"/>
                  <a:sym typeface="Open Sans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926080" y="1272361"/>
            <a:ext cx="8255932" cy="1717179"/>
            <a:chOff x="0" y="0"/>
            <a:chExt cx="11007909" cy="228957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007909" cy="2289572"/>
            </a:xfrm>
            <a:custGeom>
              <a:avLst/>
              <a:gdLst/>
              <a:ahLst/>
              <a:cxnLst/>
              <a:rect l="l" t="t" r="r" b="b"/>
              <a:pathLst>
                <a:path w="11007909" h="2289572">
                  <a:moveTo>
                    <a:pt x="0" y="0"/>
                  </a:moveTo>
                  <a:lnTo>
                    <a:pt x="11007909" y="0"/>
                  </a:lnTo>
                  <a:lnTo>
                    <a:pt x="11007909" y="2289572"/>
                  </a:lnTo>
                  <a:lnTo>
                    <a:pt x="0" y="22895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7234" r="-32908" b="-61784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0" y="9525"/>
              <a:ext cx="11007909" cy="22800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Movement 2:</a:t>
              </a:r>
            </a:p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The Track On Demand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705505" y="430597"/>
            <a:ext cx="1593667" cy="552578"/>
          </a:xfrm>
          <a:custGeom>
            <a:avLst/>
            <a:gdLst/>
            <a:ahLst/>
            <a:cxnLst/>
            <a:rect l="l" t="t" r="r" b="b"/>
            <a:pathLst>
              <a:path w="1593667" h="552578">
                <a:moveTo>
                  <a:pt x="0" y="0"/>
                </a:moveTo>
                <a:lnTo>
                  <a:pt x="1593667" y="0"/>
                </a:lnTo>
                <a:lnTo>
                  <a:pt x="1593667" y="552578"/>
                </a:lnTo>
                <a:lnTo>
                  <a:pt x="0" y="5525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681681" y="345392"/>
            <a:ext cx="426563" cy="722987"/>
          </a:xfrm>
          <a:custGeom>
            <a:avLst/>
            <a:gdLst/>
            <a:ahLst/>
            <a:cxnLst/>
            <a:rect l="l" t="t" r="r" b="b"/>
            <a:pathLst>
              <a:path w="426563" h="722987">
                <a:moveTo>
                  <a:pt x="0" y="0"/>
                </a:moveTo>
                <a:lnTo>
                  <a:pt x="426562" y="0"/>
                </a:lnTo>
                <a:lnTo>
                  <a:pt x="426562" y="722987"/>
                </a:lnTo>
                <a:lnTo>
                  <a:pt x="0" y="7229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7000"/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5138067" y="-582046"/>
            <a:ext cx="3708814" cy="370881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D6500">
                    <a:alpha val="100000"/>
                  </a:srgbClr>
                </a:gs>
                <a:gs pos="100000">
                  <a:srgbClr val="ED6500">
                    <a:alpha val="0"/>
                  </a:srgbClr>
                </a:gs>
              </a:gsLst>
              <a:lin ang="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838445" y="1757460"/>
            <a:ext cx="2420868" cy="2420868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6AD71">
                    <a:alpha val="100000"/>
                  </a:srgbClr>
                </a:gs>
                <a:gs pos="100000">
                  <a:srgbClr val="96AD71">
                    <a:alpha val="14500"/>
                  </a:srgbClr>
                </a:gs>
              </a:gsLst>
              <a:lin ang="0"/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828800" y="3852497"/>
            <a:ext cx="10498184" cy="5903595"/>
            <a:chOff x="0" y="0"/>
            <a:chExt cx="13997579" cy="787146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3997580" cy="7871460"/>
            </a:xfrm>
            <a:custGeom>
              <a:avLst/>
              <a:gdLst/>
              <a:ahLst/>
              <a:cxnLst/>
              <a:rect l="l" t="t" r="r" b="b"/>
              <a:pathLst>
                <a:path w="13997580" h="7871460">
                  <a:moveTo>
                    <a:pt x="0" y="0"/>
                  </a:moveTo>
                  <a:lnTo>
                    <a:pt x="13997580" y="0"/>
                  </a:lnTo>
                  <a:lnTo>
                    <a:pt x="13997580" y="7871460"/>
                  </a:lnTo>
                  <a:lnTo>
                    <a:pt x="0" y="78714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40543" r="-39361" b="43967"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0" y="-9525"/>
              <a:ext cx="13997579" cy="78809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In Cycle of Reflection 2,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The Future of Humanity, my insights were: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endParaRPr lang="en-US" sz="4200">
                <a:solidFill>
                  <a:srgbClr val="555555"/>
                </a:solidFill>
                <a:latin typeface="Dreaming Outloud Sans"/>
                <a:ea typeface="Dreaming Outloud Sans"/>
                <a:cs typeface="Dreaming Outloud Sans"/>
                <a:sym typeface="Dreaming Outloud Sans"/>
              </a:endParaRP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210398" y="-582046"/>
            <a:ext cx="4434543" cy="4434543"/>
            <a:chOff x="0" y="0"/>
            <a:chExt cx="812800" cy="812800"/>
          </a:xfrm>
        </p:grpSpPr>
        <p:sp>
          <p:nvSpPr>
            <p:cNvPr id="26" name="Freeform 26" descr="d63d833-cc3-8c15-c52a-abb1e0b215d4_acdbf2d8-edcc-4e31-86d7-51135d469302.jpg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26040" r="-51579"/>
              </a:stretch>
            </a:blipFill>
          </p:spPr>
        </p:sp>
      </p:grpSp>
      <p:grpSp>
        <p:nvGrpSpPr>
          <p:cNvPr id="27" name="Group 27"/>
          <p:cNvGrpSpPr/>
          <p:nvPr/>
        </p:nvGrpSpPr>
        <p:grpSpPr>
          <a:xfrm>
            <a:off x="10600035" y="1052611"/>
            <a:ext cx="2157329" cy="2157009"/>
            <a:chOff x="300133" y="332348"/>
            <a:chExt cx="2876439" cy="2876013"/>
          </a:xfrm>
        </p:grpSpPr>
        <p:grpSp>
          <p:nvGrpSpPr>
            <p:cNvPr id="28" name="Group 28"/>
            <p:cNvGrpSpPr/>
            <p:nvPr/>
          </p:nvGrpSpPr>
          <p:grpSpPr>
            <a:xfrm rot="-5400000">
              <a:off x="300346" y="332135"/>
              <a:ext cx="2876013" cy="2876439"/>
              <a:chOff x="0" y="0"/>
              <a:chExt cx="2401062" cy="2401418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2401062" cy="2401316"/>
              </a:xfrm>
              <a:custGeom>
                <a:avLst/>
                <a:gdLst/>
                <a:ahLst/>
                <a:cxnLst/>
                <a:rect l="l" t="t" r="r" b="b"/>
                <a:pathLst>
                  <a:path w="2401062" h="2401316">
                    <a:moveTo>
                      <a:pt x="0" y="1200658"/>
                    </a:moveTo>
                    <a:cubicBezTo>
                      <a:pt x="0" y="537591"/>
                      <a:pt x="537464" y="0"/>
                      <a:pt x="1200531" y="0"/>
                    </a:cubicBezTo>
                    <a:cubicBezTo>
                      <a:pt x="1863598" y="0"/>
                      <a:pt x="2401062" y="537591"/>
                      <a:pt x="2401062" y="1200658"/>
                    </a:cubicBezTo>
                    <a:cubicBezTo>
                      <a:pt x="2401062" y="1863725"/>
                      <a:pt x="1863598" y="2401316"/>
                      <a:pt x="1200531" y="2401316"/>
                    </a:cubicBezTo>
                    <a:cubicBezTo>
                      <a:pt x="537464" y="2401316"/>
                      <a:pt x="0" y="1863852"/>
                      <a:pt x="0" y="1200658"/>
                    </a:cubicBezTo>
                    <a:close/>
                  </a:path>
                </a:pathLst>
              </a:custGeom>
              <a:solidFill>
                <a:srgbClr val="5C723A"/>
              </a:solidFill>
            </p:spPr>
          </p:sp>
        </p:grpSp>
        <p:grpSp>
          <p:nvGrpSpPr>
            <p:cNvPr id="30" name="Group 30"/>
            <p:cNvGrpSpPr/>
            <p:nvPr/>
          </p:nvGrpSpPr>
          <p:grpSpPr>
            <a:xfrm rot="8933400">
              <a:off x="506976" y="441677"/>
              <a:ext cx="2463611" cy="2648287"/>
              <a:chOff x="-1852" y="3069"/>
              <a:chExt cx="2056765" cy="2210943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-1852" y="3069"/>
                <a:ext cx="2056765" cy="2210943"/>
              </a:xfrm>
              <a:custGeom>
                <a:avLst/>
                <a:gdLst/>
                <a:ahLst/>
                <a:cxnLst/>
                <a:rect l="l" t="t" r="r" b="b"/>
                <a:pathLst>
                  <a:path w="2056765" h="2210943">
                    <a:moveTo>
                      <a:pt x="0" y="0"/>
                    </a:moveTo>
                    <a:lnTo>
                      <a:pt x="2056765" y="0"/>
                    </a:lnTo>
                    <a:lnTo>
                      <a:pt x="2056765" y="2210943"/>
                    </a:lnTo>
                    <a:lnTo>
                      <a:pt x="0" y="2210943"/>
                    </a:lnTo>
                    <a:close/>
                  </a:path>
                </a:pathLst>
              </a:custGeom>
              <a:blipFill>
                <a:blip r:embed="rId7"/>
                <a:stretch>
                  <a:fillRect t="-43" b="-41"/>
                </a:stretch>
              </a:blipFill>
            </p:spPr>
          </p:sp>
        </p:grpSp>
        <p:sp>
          <p:nvSpPr>
            <p:cNvPr id="32" name="TextBox 32"/>
            <p:cNvSpPr txBox="1"/>
            <p:nvPr/>
          </p:nvSpPr>
          <p:spPr>
            <a:xfrm>
              <a:off x="697772" y="1491594"/>
              <a:ext cx="2138275" cy="5360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41"/>
                </a:lnSpc>
              </a:pPr>
              <a:r>
                <a:rPr lang="en-US" sz="3145" b="1" dirty="0">
                  <a:solidFill>
                    <a:srgbClr val="FFFFFF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Cycle 2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00"/>
    </mc:Choice>
    <mc:Fallback>
      <p:transition advClick="0" advTm="2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14813" y="167848"/>
            <a:ext cx="3267199" cy="1801063"/>
            <a:chOff x="0" y="0"/>
            <a:chExt cx="4356265" cy="2401418"/>
          </a:xfrm>
        </p:grpSpPr>
        <p:sp>
          <p:nvSpPr>
            <p:cNvPr id="3" name="Freeform 3" descr="Unknown.jpeg"/>
            <p:cNvSpPr/>
            <p:nvPr/>
          </p:nvSpPr>
          <p:spPr>
            <a:xfrm>
              <a:off x="0" y="0"/>
              <a:ext cx="4356227" cy="2401443"/>
            </a:xfrm>
            <a:custGeom>
              <a:avLst/>
              <a:gdLst/>
              <a:ahLst/>
              <a:cxnLst/>
              <a:rect l="l" t="t" r="r" b="b"/>
              <a:pathLst>
                <a:path w="4356227" h="2401443">
                  <a:moveTo>
                    <a:pt x="0" y="0"/>
                  </a:moveTo>
                  <a:lnTo>
                    <a:pt x="4356227" y="0"/>
                  </a:lnTo>
                  <a:lnTo>
                    <a:pt x="4356227" y="2401443"/>
                  </a:lnTo>
                  <a:lnTo>
                    <a:pt x="0" y="2401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" r="-8" b="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49126" y="9227344"/>
            <a:ext cx="9957435" cy="952929"/>
            <a:chOff x="0" y="0"/>
            <a:chExt cx="13276580" cy="127057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276580" cy="1270635"/>
            </a:xfrm>
            <a:custGeom>
              <a:avLst/>
              <a:gdLst/>
              <a:ahLst/>
              <a:cxnLst/>
              <a:rect l="l" t="t" r="r" b="b"/>
              <a:pathLst>
                <a:path w="13276580" h="1270635">
                  <a:moveTo>
                    <a:pt x="0" y="0"/>
                  </a:moveTo>
                  <a:lnTo>
                    <a:pt x="13276580" y="0"/>
                  </a:lnTo>
                  <a:lnTo>
                    <a:pt x="13276580" y="1270635"/>
                  </a:lnTo>
                  <a:lnTo>
                    <a:pt x="0" y="127063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049654" y="8498612"/>
            <a:ext cx="5668432" cy="527790"/>
            <a:chOff x="0" y="0"/>
            <a:chExt cx="7557910" cy="7037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557897" cy="703707"/>
            </a:xfrm>
            <a:custGeom>
              <a:avLst/>
              <a:gdLst/>
              <a:ahLst/>
              <a:cxnLst/>
              <a:rect l="l" t="t" r="r" b="b"/>
              <a:pathLst>
                <a:path w="7557897" h="703707">
                  <a:moveTo>
                    <a:pt x="0" y="0"/>
                  </a:moveTo>
                  <a:lnTo>
                    <a:pt x="7557897" y="0"/>
                  </a:lnTo>
                  <a:lnTo>
                    <a:pt x="7557897" y="703707"/>
                  </a:lnTo>
                  <a:lnTo>
                    <a:pt x="0" y="70370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914400" y="914400"/>
            <a:ext cx="1828800" cy="1996083"/>
            <a:chOff x="0" y="0"/>
            <a:chExt cx="2438400" cy="26614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400" cy="2661444"/>
            </a:xfrm>
            <a:custGeom>
              <a:avLst/>
              <a:gdLst/>
              <a:ahLst/>
              <a:cxnLst/>
              <a:rect l="l" t="t" r="r" b="b"/>
              <a:pathLst>
                <a:path w="2438400" h="2661444">
                  <a:moveTo>
                    <a:pt x="0" y="0"/>
                  </a:moveTo>
                  <a:lnTo>
                    <a:pt x="2438400" y="0"/>
                  </a:lnTo>
                  <a:lnTo>
                    <a:pt x="2438400" y="2661444"/>
                  </a:lnTo>
                  <a:lnTo>
                    <a:pt x="0" y="26614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r="-78303" b="8380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2438400" cy="266144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519"/>
                </a:lnSpc>
              </a:pPr>
              <a:r>
                <a:rPr lang="en-US" sz="9600">
                  <a:solidFill>
                    <a:srgbClr val="E07830"/>
                  </a:solidFill>
                  <a:latin typeface="Open Sans"/>
                  <a:ea typeface="Open Sans"/>
                  <a:cs typeface="Open Sans"/>
                  <a:sym typeface="Open Sans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926080" y="1272361"/>
            <a:ext cx="8255932" cy="1717179"/>
            <a:chOff x="0" y="0"/>
            <a:chExt cx="11007909" cy="228957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007909" cy="2289572"/>
            </a:xfrm>
            <a:custGeom>
              <a:avLst/>
              <a:gdLst/>
              <a:ahLst/>
              <a:cxnLst/>
              <a:rect l="l" t="t" r="r" b="b"/>
              <a:pathLst>
                <a:path w="11007909" h="2289572">
                  <a:moveTo>
                    <a:pt x="0" y="0"/>
                  </a:moveTo>
                  <a:lnTo>
                    <a:pt x="11007909" y="0"/>
                  </a:lnTo>
                  <a:lnTo>
                    <a:pt x="11007909" y="2289572"/>
                  </a:lnTo>
                  <a:lnTo>
                    <a:pt x="0" y="22895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7234" r="-32908" b="-61784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0" y="9525"/>
              <a:ext cx="11007909" cy="22800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Movement 2:</a:t>
              </a:r>
            </a:p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The Track On Demand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705505" y="430597"/>
            <a:ext cx="1593667" cy="552578"/>
          </a:xfrm>
          <a:custGeom>
            <a:avLst/>
            <a:gdLst/>
            <a:ahLst/>
            <a:cxnLst/>
            <a:rect l="l" t="t" r="r" b="b"/>
            <a:pathLst>
              <a:path w="1593667" h="552578">
                <a:moveTo>
                  <a:pt x="0" y="0"/>
                </a:moveTo>
                <a:lnTo>
                  <a:pt x="1593667" y="0"/>
                </a:lnTo>
                <a:lnTo>
                  <a:pt x="1593667" y="552578"/>
                </a:lnTo>
                <a:lnTo>
                  <a:pt x="0" y="5525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681681" y="345392"/>
            <a:ext cx="426563" cy="722987"/>
          </a:xfrm>
          <a:custGeom>
            <a:avLst/>
            <a:gdLst/>
            <a:ahLst/>
            <a:cxnLst/>
            <a:rect l="l" t="t" r="r" b="b"/>
            <a:pathLst>
              <a:path w="426563" h="722987">
                <a:moveTo>
                  <a:pt x="0" y="0"/>
                </a:moveTo>
                <a:lnTo>
                  <a:pt x="426562" y="0"/>
                </a:lnTo>
                <a:lnTo>
                  <a:pt x="426562" y="722987"/>
                </a:lnTo>
                <a:lnTo>
                  <a:pt x="0" y="7229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7000"/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5138067" y="-582046"/>
            <a:ext cx="3708814" cy="370881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D6500">
                    <a:alpha val="100000"/>
                  </a:srgbClr>
                </a:gs>
                <a:gs pos="100000">
                  <a:srgbClr val="ED6500">
                    <a:alpha val="0"/>
                  </a:srgbClr>
                </a:gs>
              </a:gsLst>
              <a:lin ang="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838445" y="1757460"/>
            <a:ext cx="2420868" cy="2420868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6AD71">
                    <a:alpha val="100000"/>
                  </a:srgbClr>
                </a:gs>
                <a:gs pos="100000">
                  <a:srgbClr val="96AD71">
                    <a:alpha val="14500"/>
                  </a:srgbClr>
                </a:gs>
              </a:gsLst>
              <a:lin ang="0"/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828800" y="3852497"/>
            <a:ext cx="10498184" cy="5903595"/>
            <a:chOff x="0" y="0"/>
            <a:chExt cx="13997579" cy="787146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3997580" cy="7871460"/>
            </a:xfrm>
            <a:custGeom>
              <a:avLst/>
              <a:gdLst/>
              <a:ahLst/>
              <a:cxnLst/>
              <a:rect l="l" t="t" r="r" b="b"/>
              <a:pathLst>
                <a:path w="13997580" h="7871460">
                  <a:moveTo>
                    <a:pt x="0" y="0"/>
                  </a:moveTo>
                  <a:lnTo>
                    <a:pt x="13997580" y="0"/>
                  </a:lnTo>
                  <a:lnTo>
                    <a:pt x="13997580" y="7871460"/>
                  </a:lnTo>
                  <a:lnTo>
                    <a:pt x="0" y="78714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40543" r="-39361" b="43967"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0" y="-9525"/>
              <a:ext cx="13997579" cy="78809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In Cycle of Reflection 3,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Disrupt or Be Disrupted, my insights were: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endParaRPr lang="en-US" sz="4200">
                <a:solidFill>
                  <a:srgbClr val="555555"/>
                </a:solidFill>
                <a:latin typeface="Dreaming Outloud Sans"/>
                <a:ea typeface="Dreaming Outloud Sans"/>
                <a:cs typeface="Dreaming Outloud Sans"/>
                <a:sym typeface="Dreaming Outloud Sans"/>
              </a:endParaRP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210398" y="-582046"/>
            <a:ext cx="4434543" cy="4434543"/>
            <a:chOff x="0" y="0"/>
            <a:chExt cx="812800" cy="812800"/>
          </a:xfrm>
        </p:grpSpPr>
        <p:sp>
          <p:nvSpPr>
            <p:cNvPr id="26" name="Freeform 26" descr="4bbc06c-c1c7-57b-cc13-3a8af8574fc2_4fc612f9-bfa0-4bd4-bf08-2e609911c2f2.png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41047" r="-33952"/>
              </a:stretch>
            </a:blipFill>
          </p:spPr>
        </p:sp>
      </p:grpSp>
      <p:grpSp>
        <p:nvGrpSpPr>
          <p:cNvPr id="27" name="Group 27"/>
          <p:cNvGrpSpPr/>
          <p:nvPr/>
        </p:nvGrpSpPr>
        <p:grpSpPr>
          <a:xfrm>
            <a:off x="10600035" y="1052611"/>
            <a:ext cx="2157329" cy="2157009"/>
            <a:chOff x="300133" y="332348"/>
            <a:chExt cx="2876439" cy="2876013"/>
          </a:xfrm>
        </p:grpSpPr>
        <p:grpSp>
          <p:nvGrpSpPr>
            <p:cNvPr id="28" name="Group 28"/>
            <p:cNvGrpSpPr/>
            <p:nvPr/>
          </p:nvGrpSpPr>
          <p:grpSpPr>
            <a:xfrm rot="-5400000">
              <a:off x="300346" y="332135"/>
              <a:ext cx="2876013" cy="2876439"/>
              <a:chOff x="0" y="0"/>
              <a:chExt cx="2401062" cy="2401418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2401062" cy="2401316"/>
              </a:xfrm>
              <a:custGeom>
                <a:avLst/>
                <a:gdLst/>
                <a:ahLst/>
                <a:cxnLst/>
                <a:rect l="l" t="t" r="r" b="b"/>
                <a:pathLst>
                  <a:path w="2401062" h="2401316">
                    <a:moveTo>
                      <a:pt x="0" y="1200658"/>
                    </a:moveTo>
                    <a:cubicBezTo>
                      <a:pt x="0" y="537591"/>
                      <a:pt x="537464" y="0"/>
                      <a:pt x="1200531" y="0"/>
                    </a:cubicBezTo>
                    <a:cubicBezTo>
                      <a:pt x="1863598" y="0"/>
                      <a:pt x="2401062" y="537591"/>
                      <a:pt x="2401062" y="1200658"/>
                    </a:cubicBezTo>
                    <a:cubicBezTo>
                      <a:pt x="2401062" y="1863725"/>
                      <a:pt x="1863598" y="2401316"/>
                      <a:pt x="1200531" y="2401316"/>
                    </a:cubicBezTo>
                    <a:cubicBezTo>
                      <a:pt x="537464" y="2401316"/>
                      <a:pt x="0" y="1863852"/>
                      <a:pt x="0" y="1200658"/>
                    </a:cubicBezTo>
                    <a:close/>
                  </a:path>
                </a:pathLst>
              </a:custGeom>
              <a:solidFill>
                <a:srgbClr val="5C723A"/>
              </a:solidFill>
            </p:spPr>
          </p:sp>
        </p:grpSp>
        <p:grpSp>
          <p:nvGrpSpPr>
            <p:cNvPr id="30" name="Group 30"/>
            <p:cNvGrpSpPr/>
            <p:nvPr/>
          </p:nvGrpSpPr>
          <p:grpSpPr>
            <a:xfrm rot="8933400">
              <a:off x="506988" y="446014"/>
              <a:ext cx="2463611" cy="2648241"/>
              <a:chOff x="0" y="0"/>
              <a:chExt cx="2056765" cy="2210905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2056765" cy="2210943"/>
              </a:xfrm>
              <a:custGeom>
                <a:avLst/>
                <a:gdLst/>
                <a:ahLst/>
                <a:cxnLst/>
                <a:rect l="l" t="t" r="r" b="b"/>
                <a:pathLst>
                  <a:path w="2056765" h="2210943">
                    <a:moveTo>
                      <a:pt x="0" y="0"/>
                    </a:moveTo>
                    <a:lnTo>
                      <a:pt x="2056765" y="0"/>
                    </a:lnTo>
                    <a:lnTo>
                      <a:pt x="2056765" y="2210943"/>
                    </a:lnTo>
                    <a:lnTo>
                      <a:pt x="0" y="2210943"/>
                    </a:lnTo>
                    <a:close/>
                  </a:path>
                </a:pathLst>
              </a:custGeom>
              <a:blipFill>
                <a:blip r:embed="rId7"/>
                <a:stretch>
                  <a:fillRect t="-43" b="-41"/>
                </a:stretch>
              </a:blipFill>
            </p:spPr>
          </p:sp>
        </p:grpSp>
        <p:sp>
          <p:nvSpPr>
            <p:cNvPr id="32" name="TextBox 32"/>
            <p:cNvSpPr txBox="1"/>
            <p:nvPr/>
          </p:nvSpPr>
          <p:spPr>
            <a:xfrm>
              <a:off x="697772" y="1491594"/>
              <a:ext cx="2138275" cy="5360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41"/>
                </a:lnSpc>
              </a:pPr>
              <a:r>
                <a:rPr lang="en-US" sz="3145" b="1" dirty="0">
                  <a:solidFill>
                    <a:srgbClr val="FFFFFF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Cycle 3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00"/>
    </mc:Choice>
    <mc:Fallback>
      <p:transition advClick="0" advTm="2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14813" y="167848"/>
            <a:ext cx="3267199" cy="1801063"/>
            <a:chOff x="0" y="0"/>
            <a:chExt cx="4356265" cy="2401418"/>
          </a:xfrm>
        </p:grpSpPr>
        <p:sp>
          <p:nvSpPr>
            <p:cNvPr id="3" name="Freeform 3" descr="Unknown.jpeg"/>
            <p:cNvSpPr/>
            <p:nvPr/>
          </p:nvSpPr>
          <p:spPr>
            <a:xfrm>
              <a:off x="0" y="0"/>
              <a:ext cx="4356227" cy="2401443"/>
            </a:xfrm>
            <a:custGeom>
              <a:avLst/>
              <a:gdLst/>
              <a:ahLst/>
              <a:cxnLst/>
              <a:rect l="l" t="t" r="r" b="b"/>
              <a:pathLst>
                <a:path w="4356227" h="2401443">
                  <a:moveTo>
                    <a:pt x="0" y="0"/>
                  </a:moveTo>
                  <a:lnTo>
                    <a:pt x="4356227" y="0"/>
                  </a:lnTo>
                  <a:lnTo>
                    <a:pt x="4356227" y="2401443"/>
                  </a:lnTo>
                  <a:lnTo>
                    <a:pt x="0" y="2401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" r="-8" b="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49126" y="9227344"/>
            <a:ext cx="9957435" cy="952929"/>
            <a:chOff x="0" y="0"/>
            <a:chExt cx="13276580" cy="127057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276580" cy="1270635"/>
            </a:xfrm>
            <a:custGeom>
              <a:avLst/>
              <a:gdLst/>
              <a:ahLst/>
              <a:cxnLst/>
              <a:rect l="l" t="t" r="r" b="b"/>
              <a:pathLst>
                <a:path w="13276580" h="1270635">
                  <a:moveTo>
                    <a:pt x="0" y="0"/>
                  </a:moveTo>
                  <a:lnTo>
                    <a:pt x="13276580" y="0"/>
                  </a:lnTo>
                  <a:lnTo>
                    <a:pt x="13276580" y="1270635"/>
                  </a:lnTo>
                  <a:lnTo>
                    <a:pt x="0" y="127063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049654" y="8498612"/>
            <a:ext cx="5668432" cy="527790"/>
            <a:chOff x="0" y="0"/>
            <a:chExt cx="7557910" cy="7037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557897" cy="703707"/>
            </a:xfrm>
            <a:custGeom>
              <a:avLst/>
              <a:gdLst/>
              <a:ahLst/>
              <a:cxnLst/>
              <a:rect l="l" t="t" r="r" b="b"/>
              <a:pathLst>
                <a:path w="7557897" h="703707">
                  <a:moveTo>
                    <a:pt x="0" y="0"/>
                  </a:moveTo>
                  <a:lnTo>
                    <a:pt x="7557897" y="0"/>
                  </a:lnTo>
                  <a:lnTo>
                    <a:pt x="7557897" y="703707"/>
                  </a:lnTo>
                  <a:lnTo>
                    <a:pt x="0" y="70370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914400" y="914400"/>
            <a:ext cx="1828800" cy="1996083"/>
            <a:chOff x="0" y="0"/>
            <a:chExt cx="2438400" cy="26614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400" cy="2661444"/>
            </a:xfrm>
            <a:custGeom>
              <a:avLst/>
              <a:gdLst/>
              <a:ahLst/>
              <a:cxnLst/>
              <a:rect l="l" t="t" r="r" b="b"/>
              <a:pathLst>
                <a:path w="2438400" h="2661444">
                  <a:moveTo>
                    <a:pt x="0" y="0"/>
                  </a:moveTo>
                  <a:lnTo>
                    <a:pt x="2438400" y="0"/>
                  </a:lnTo>
                  <a:lnTo>
                    <a:pt x="2438400" y="2661444"/>
                  </a:lnTo>
                  <a:lnTo>
                    <a:pt x="0" y="26614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r="-78303" b="8380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2438400" cy="266144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519"/>
                </a:lnSpc>
              </a:pPr>
              <a:r>
                <a:rPr lang="en-US" sz="9600">
                  <a:solidFill>
                    <a:srgbClr val="E07830"/>
                  </a:solidFill>
                  <a:latin typeface="Open Sans"/>
                  <a:ea typeface="Open Sans"/>
                  <a:cs typeface="Open Sans"/>
                  <a:sym typeface="Open Sans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926080" y="1272361"/>
            <a:ext cx="8255932" cy="1717179"/>
            <a:chOff x="0" y="0"/>
            <a:chExt cx="11007909" cy="228957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007909" cy="2289572"/>
            </a:xfrm>
            <a:custGeom>
              <a:avLst/>
              <a:gdLst/>
              <a:ahLst/>
              <a:cxnLst/>
              <a:rect l="l" t="t" r="r" b="b"/>
              <a:pathLst>
                <a:path w="11007909" h="2289572">
                  <a:moveTo>
                    <a:pt x="0" y="0"/>
                  </a:moveTo>
                  <a:lnTo>
                    <a:pt x="11007909" y="0"/>
                  </a:lnTo>
                  <a:lnTo>
                    <a:pt x="11007909" y="2289572"/>
                  </a:lnTo>
                  <a:lnTo>
                    <a:pt x="0" y="22895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7234" r="-32908" b="-61784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0" y="9525"/>
              <a:ext cx="11007909" cy="22800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Movement 2:</a:t>
              </a:r>
            </a:p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The Track On Demand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705505" y="430597"/>
            <a:ext cx="1593667" cy="552578"/>
          </a:xfrm>
          <a:custGeom>
            <a:avLst/>
            <a:gdLst/>
            <a:ahLst/>
            <a:cxnLst/>
            <a:rect l="l" t="t" r="r" b="b"/>
            <a:pathLst>
              <a:path w="1593667" h="552578">
                <a:moveTo>
                  <a:pt x="0" y="0"/>
                </a:moveTo>
                <a:lnTo>
                  <a:pt x="1593667" y="0"/>
                </a:lnTo>
                <a:lnTo>
                  <a:pt x="1593667" y="552578"/>
                </a:lnTo>
                <a:lnTo>
                  <a:pt x="0" y="5525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681681" y="345392"/>
            <a:ext cx="426563" cy="722987"/>
          </a:xfrm>
          <a:custGeom>
            <a:avLst/>
            <a:gdLst/>
            <a:ahLst/>
            <a:cxnLst/>
            <a:rect l="l" t="t" r="r" b="b"/>
            <a:pathLst>
              <a:path w="426563" h="722987">
                <a:moveTo>
                  <a:pt x="0" y="0"/>
                </a:moveTo>
                <a:lnTo>
                  <a:pt x="426562" y="0"/>
                </a:lnTo>
                <a:lnTo>
                  <a:pt x="426562" y="722987"/>
                </a:lnTo>
                <a:lnTo>
                  <a:pt x="0" y="7229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7000"/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5138067" y="-582046"/>
            <a:ext cx="3708814" cy="370881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D6500">
                    <a:alpha val="100000"/>
                  </a:srgbClr>
                </a:gs>
                <a:gs pos="100000">
                  <a:srgbClr val="ED6500">
                    <a:alpha val="0"/>
                  </a:srgbClr>
                </a:gs>
              </a:gsLst>
              <a:lin ang="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838445" y="1757460"/>
            <a:ext cx="2420868" cy="2420868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6AD71">
                    <a:alpha val="100000"/>
                  </a:srgbClr>
                </a:gs>
                <a:gs pos="100000">
                  <a:srgbClr val="96AD71">
                    <a:alpha val="14500"/>
                  </a:srgbClr>
                </a:gs>
              </a:gsLst>
              <a:lin ang="0"/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828800" y="3852497"/>
            <a:ext cx="10498184" cy="6541770"/>
            <a:chOff x="0" y="0"/>
            <a:chExt cx="13997579" cy="872236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3997580" cy="8722360"/>
            </a:xfrm>
            <a:custGeom>
              <a:avLst/>
              <a:gdLst/>
              <a:ahLst/>
              <a:cxnLst/>
              <a:rect l="l" t="t" r="r" b="b"/>
              <a:pathLst>
                <a:path w="13997580" h="8722360">
                  <a:moveTo>
                    <a:pt x="0" y="0"/>
                  </a:moveTo>
                  <a:lnTo>
                    <a:pt x="13997580" y="0"/>
                  </a:lnTo>
                  <a:lnTo>
                    <a:pt x="13997580" y="8722360"/>
                  </a:lnTo>
                  <a:lnTo>
                    <a:pt x="0" y="87223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6588" r="-39361" b="49433"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0" y="-9525"/>
              <a:ext cx="13997579" cy="87318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In Cycle of Reflection 4,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The Human Singularity in the Age of the Techno Singularity, my insights were: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endParaRPr lang="en-US" sz="4200">
                <a:solidFill>
                  <a:srgbClr val="555555"/>
                </a:solidFill>
                <a:latin typeface="Dreaming Outloud Sans"/>
                <a:ea typeface="Dreaming Outloud Sans"/>
                <a:cs typeface="Dreaming Outloud Sans"/>
                <a:sym typeface="Dreaming Outloud Sans"/>
              </a:endParaRP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210398" y="-582046"/>
            <a:ext cx="4434543" cy="4434543"/>
            <a:chOff x="0" y="0"/>
            <a:chExt cx="812800" cy="812800"/>
          </a:xfrm>
        </p:grpSpPr>
        <p:sp>
          <p:nvSpPr>
            <p:cNvPr id="26" name="Freeform 26" descr="0b62522-28a-37df-14d6-16bdfdb47e_ab50a1f1-ccd2-4884-8c4e-e74e429217c9.jpg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58695" r="-58695"/>
              </a:stretch>
            </a:blipFill>
          </p:spPr>
        </p:sp>
      </p:grpSp>
      <p:grpSp>
        <p:nvGrpSpPr>
          <p:cNvPr id="27" name="Group 27"/>
          <p:cNvGrpSpPr/>
          <p:nvPr/>
        </p:nvGrpSpPr>
        <p:grpSpPr>
          <a:xfrm>
            <a:off x="10600035" y="1052611"/>
            <a:ext cx="2157329" cy="2157009"/>
            <a:chOff x="300133" y="332348"/>
            <a:chExt cx="2876439" cy="2876013"/>
          </a:xfrm>
        </p:grpSpPr>
        <p:grpSp>
          <p:nvGrpSpPr>
            <p:cNvPr id="28" name="Group 28"/>
            <p:cNvGrpSpPr/>
            <p:nvPr/>
          </p:nvGrpSpPr>
          <p:grpSpPr>
            <a:xfrm rot="-5400000">
              <a:off x="300346" y="332135"/>
              <a:ext cx="2876013" cy="2876439"/>
              <a:chOff x="0" y="0"/>
              <a:chExt cx="2401062" cy="2401418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2401062" cy="2401316"/>
              </a:xfrm>
              <a:custGeom>
                <a:avLst/>
                <a:gdLst/>
                <a:ahLst/>
                <a:cxnLst/>
                <a:rect l="l" t="t" r="r" b="b"/>
                <a:pathLst>
                  <a:path w="2401062" h="2401316">
                    <a:moveTo>
                      <a:pt x="0" y="1200658"/>
                    </a:moveTo>
                    <a:cubicBezTo>
                      <a:pt x="0" y="537591"/>
                      <a:pt x="537464" y="0"/>
                      <a:pt x="1200531" y="0"/>
                    </a:cubicBezTo>
                    <a:cubicBezTo>
                      <a:pt x="1863598" y="0"/>
                      <a:pt x="2401062" y="537591"/>
                      <a:pt x="2401062" y="1200658"/>
                    </a:cubicBezTo>
                    <a:cubicBezTo>
                      <a:pt x="2401062" y="1863725"/>
                      <a:pt x="1863598" y="2401316"/>
                      <a:pt x="1200531" y="2401316"/>
                    </a:cubicBezTo>
                    <a:cubicBezTo>
                      <a:pt x="537464" y="2401316"/>
                      <a:pt x="0" y="1863852"/>
                      <a:pt x="0" y="1200658"/>
                    </a:cubicBezTo>
                    <a:close/>
                  </a:path>
                </a:pathLst>
              </a:custGeom>
              <a:solidFill>
                <a:srgbClr val="5C723A"/>
              </a:solidFill>
            </p:spPr>
          </p:sp>
        </p:grpSp>
        <p:grpSp>
          <p:nvGrpSpPr>
            <p:cNvPr id="30" name="Group 30"/>
            <p:cNvGrpSpPr/>
            <p:nvPr/>
          </p:nvGrpSpPr>
          <p:grpSpPr>
            <a:xfrm rot="8933400">
              <a:off x="506988" y="446014"/>
              <a:ext cx="2463611" cy="2648241"/>
              <a:chOff x="0" y="0"/>
              <a:chExt cx="2056765" cy="2210905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2056765" cy="2210943"/>
              </a:xfrm>
              <a:custGeom>
                <a:avLst/>
                <a:gdLst/>
                <a:ahLst/>
                <a:cxnLst/>
                <a:rect l="l" t="t" r="r" b="b"/>
                <a:pathLst>
                  <a:path w="2056765" h="2210943">
                    <a:moveTo>
                      <a:pt x="0" y="0"/>
                    </a:moveTo>
                    <a:lnTo>
                      <a:pt x="2056765" y="0"/>
                    </a:lnTo>
                    <a:lnTo>
                      <a:pt x="2056765" y="2210943"/>
                    </a:lnTo>
                    <a:lnTo>
                      <a:pt x="0" y="2210943"/>
                    </a:lnTo>
                    <a:close/>
                  </a:path>
                </a:pathLst>
              </a:custGeom>
              <a:blipFill>
                <a:blip r:embed="rId7"/>
                <a:stretch>
                  <a:fillRect t="-43" b="-41"/>
                </a:stretch>
              </a:blipFill>
            </p:spPr>
          </p:sp>
        </p:grpSp>
        <p:sp>
          <p:nvSpPr>
            <p:cNvPr id="32" name="TextBox 32"/>
            <p:cNvSpPr txBox="1"/>
            <p:nvPr/>
          </p:nvSpPr>
          <p:spPr>
            <a:xfrm>
              <a:off x="697772" y="1491594"/>
              <a:ext cx="2138275" cy="5360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41"/>
                </a:lnSpc>
              </a:pPr>
              <a:r>
                <a:rPr lang="en-US" sz="3145" b="1" dirty="0">
                  <a:solidFill>
                    <a:srgbClr val="FFFFFF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Cycle 4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00"/>
    </mc:Choice>
    <mc:Fallback>
      <p:transition advClick="0" advTm="2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14813" y="167848"/>
            <a:ext cx="3267199" cy="1801063"/>
            <a:chOff x="0" y="0"/>
            <a:chExt cx="4356265" cy="2401418"/>
          </a:xfrm>
        </p:grpSpPr>
        <p:sp>
          <p:nvSpPr>
            <p:cNvPr id="3" name="Freeform 3" descr="Unknown.jpeg"/>
            <p:cNvSpPr/>
            <p:nvPr/>
          </p:nvSpPr>
          <p:spPr>
            <a:xfrm>
              <a:off x="0" y="0"/>
              <a:ext cx="4356227" cy="2401443"/>
            </a:xfrm>
            <a:custGeom>
              <a:avLst/>
              <a:gdLst/>
              <a:ahLst/>
              <a:cxnLst/>
              <a:rect l="l" t="t" r="r" b="b"/>
              <a:pathLst>
                <a:path w="4356227" h="2401443">
                  <a:moveTo>
                    <a:pt x="0" y="0"/>
                  </a:moveTo>
                  <a:lnTo>
                    <a:pt x="4356227" y="0"/>
                  </a:lnTo>
                  <a:lnTo>
                    <a:pt x="4356227" y="2401443"/>
                  </a:lnTo>
                  <a:lnTo>
                    <a:pt x="0" y="2401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" r="-8" b="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49126" y="9227344"/>
            <a:ext cx="9957435" cy="952929"/>
            <a:chOff x="0" y="0"/>
            <a:chExt cx="13276580" cy="127057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276580" cy="1270635"/>
            </a:xfrm>
            <a:custGeom>
              <a:avLst/>
              <a:gdLst/>
              <a:ahLst/>
              <a:cxnLst/>
              <a:rect l="l" t="t" r="r" b="b"/>
              <a:pathLst>
                <a:path w="13276580" h="1270635">
                  <a:moveTo>
                    <a:pt x="0" y="0"/>
                  </a:moveTo>
                  <a:lnTo>
                    <a:pt x="13276580" y="0"/>
                  </a:lnTo>
                  <a:lnTo>
                    <a:pt x="13276580" y="1270635"/>
                  </a:lnTo>
                  <a:lnTo>
                    <a:pt x="0" y="127063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049654" y="8498612"/>
            <a:ext cx="5668432" cy="527790"/>
            <a:chOff x="0" y="0"/>
            <a:chExt cx="7557910" cy="7037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557897" cy="703707"/>
            </a:xfrm>
            <a:custGeom>
              <a:avLst/>
              <a:gdLst/>
              <a:ahLst/>
              <a:cxnLst/>
              <a:rect l="l" t="t" r="r" b="b"/>
              <a:pathLst>
                <a:path w="7557897" h="703707">
                  <a:moveTo>
                    <a:pt x="0" y="0"/>
                  </a:moveTo>
                  <a:lnTo>
                    <a:pt x="7557897" y="0"/>
                  </a:lnTo>
                  <a:lnTo>
                    <a:pt x="7557897" y="703707"/>
                  </a:lnTo>
                  <a:lnTo>
                    <a:pt x="0" y="70370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914400" y="914400"/>
            <a:ext cx="1828800" cy="1996083"/>
            <a:chOff x="0" y="0"/>
            <a:chExt cx="2438400" cy="26614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400" cy="2661444"/>
            </a:xfrm>
            <a:custGeom>
              <a:avLst/>
              <a:gdLst/>
              <a:ahLst/>
              <a:cxnLst/>
              <a:rect l="l" t="t" r="r" b="b"/>
              <a:pathLst>
                <a:path w="2438400" h="2661444">
                  <a:moveTo>
                    <a:pt x="0" y="0"/>
                  </a:moveTo>
                  <a:lnTo>
                    <a:pt x="2438400" y="0"/>
                  </a:lnTo>
                  <a:lnTo>
                    <a:pt x="2438400" y="2661444"/>
                  </a:lnTo>
                  <a:lnTo>
                    <a:pt x="0" y="26614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r="-78303" b="8380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2438400" cy="266144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519"/>
                </a:lnSpc>
              </a:pPr>
              <a:r>
                <a:rPr lang="en-US" sz="9600">
                  <a:solidFill>
                    <a:srgbClr val="E07830"/>
                  </a:solidFill>
                  <a:latin typeface="Open Sans"/>
                  <a:ea typeface="Open Sans"/>
                  <a:cs typeface="Open Sans"/>
                  <a:sym typeface="Open Sans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926080" y="1272361"/>
            <a:ext cx="8255932" cy="1717179"/>
            <a:chOff x="0" y="0"/>
            <a:chExt cx="11007909" cy="228957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007909" cy="2289572"/>
            </a:xfrm>
            <a:custGeom>
              <a:avLst/>
              <a:gdLst/>
              <a:ahLst/>
              <a:cxnLst/>
              <a:rect l="l" t="t" r="r" b="b"/>
              <a:pathLst>
                <a:path w="11007909" h="2289572">
                  <a:moveTo>
                    <a:pt x="0" y="0"/>
                  </a:moveTo>
                  <a:lnTo>
                    <a:pt x="11007909" y="0"/>
                  </a:lnTo>
                  <a:lnTo>
                    <a:pt x="11007909" y="2289572"/>
                  </a:lnTo>
                  <a:lnTo>
                    <a:pt x="0" y="22895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7234" r="-32908" b="-61784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0" y="9525"/>
              <a:ext cx="11007909" cy="22800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Movement 2:</a:t>
              </a:r>
            </a:p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The Track On Demand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705505" y="430597"/>
            <a:ext cx="1593667" cy="552578"/>
          </a:xfrm>
          <a:custGeom>
            <a:avLst/>
            <a:gdLst/>
            <a:ahLst/>
            <a:cxnLst/>
            <a:rect l="l" t="t" r="r" b="b"/>
            <a:pathLst>
              <a:path w="1593667" h="552578">
                <a:moveTo>
                  <a:pt x="0" y="0"/>
                </a:moveTo>
                <a:lnTo>
                  <a:pt x="1593667" y="0"/>
                </a:lnTo>
                <a:lnTo>
                  <a:pt x="1593667" y="552578"/>
                </a:lnTo>
                <a:lnTo>
                  <a:pt x="0" y="5525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681681" y="345392"/>
            <a:ext cx="426563" cy="722987"/>
          </a:xfrm>
          <a:custGeom>
            <a:avLst/>
            <a:gdLst/>
            <a:ahLst/>
            <a:cxnLst/>
            <a:rect l="l" t="t" r="r" b="b"/>
            <a:pathLst>
              <a:path w="426563" h="722987">
                <a:moveTo>
                  <a:pt x="0" y="0"/>
                </a:moveTo>
                <a:lnTo>
                  <a:pt x="426562" y="0"/>
                </a:lnTo>
                <a:lnTo>
                  <a:pt x="426562" y="722987"/>
                </a:lnTo>
                <a:lnTo>
                  <a:pt x="0" y="7229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7000"/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5138067" y="-582046"/>
            <a:ext cx="3708814" cy="370881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D6500">
                    <a:alpha val="100000"/>
                  </a:srgbClr>
                </a:gs>
                <a:gs pos="100000">
                  <a:srgbClr val="ED6500">
                    <a:alpha val="0"/>
                  </a:srgbClr>
                </a:gs>
              </a:gsLst>
              <a:lin ang="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838445" y="1757460"/>
            <a:ext cx="2420868" cy="2420868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6AD71">
                    <a:alpha val="100000"/>
                  </a:srgbClr>
                </a:gs>
                <a:gs pos="100000">
                  <a:srgbClr val="96AD71">
                    <a:alpha val="14500"/>
                  </a:srgbClr>
                </a:gs>
              </a:gsLst>
              <a:lin ang="0"/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828800" y="3852497"/>
            <a:ext cx="11457684" cy="6541770"/>
            <a:chOff x="0" y="0"/>
            <a:chExt cx="15276912" cy="872236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5276911" cy="8722360"/>
            </a:xfrm>
            <a:custGeom>
              <a:avLst/>
              <a:gdLst/>
              <a:ahLst/>
              <a:cxnLst/>
              <a:rect l="l" t="t" r="r" b="b"/>
              <a:pathLst>
                <a:path w="15276911" h="8722360">
                  <a:moveTo>
                    <a:pt x="0" y="0"/>
                  </a:moveTo>
                  <a:lnTo>
                    <a:pt x="15276911" y="0"/>
                  </a:lnTo>
                  <a:lnTo>
                    <a:pt x="15276911" y="8722360"/>
                  </a:lnTo>
                  <a:lnTo>
                    <a:pt x="0" y="87223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6588" r="-27690" b="49433"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0" y="-9525"/>
              <a:ext cx="15276912" cy="87318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In Cycle of Reflection 5,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Corporate Culture in times of Rapid Tech Change, my insights were: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endParaRPr lang="en-US" sz="4200">
                <a:solidFill>
                  <a:srgbClr val="555555"/>
                </a:solidFill>
                <a:latin typeface="Dreaming Outloud Sans"/>
                <a:ea typeface="Dreaming Outloud Sans"/>
                <a:cs typeface="Dreaming Outloud Sans"/>
                <a:sym typeface="Dreaming Outloud Sans"/>
              </a:endParaRP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210398" y="-582046"/>
            <a:ext cx="4434543" cy="4434543"/>
            <a:chOff x="0" y="0"/>
            <a:chExt cx="812800" cy="812800"/>
          </a:xfrm>
        </p:grpSpPr>
        <p:sp>
          <p:nvSpPr>
            <p:cNvPr id="26" name="Freeform 26" descr="f3611f2-184e-81d8-fa24-df1efca65bae_bdb88475-e27f-4773-b524-d74827687c45.jpg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37585" r="-62414"/>
              </a:stretch>
            </a:blipFill>
          </p:spPr>
        </p:sp>
      </p:grpSp>
      <p:grpSp>
        <p:nvGrpSpPr>
          <p:cNvPr id="27" name="Group 27"/>
          <p:cNvGrpSpPr/>
          <p:nvPr/>
        </p:nvGrpSpPr>
        <p:grpSpPr>
          <a:xfrm>
            <a:off x="10600035" y="1052611"/>
            <a:ext cx="2157329" cy="2157009"/>
            <a:chOff x="300133" y="332348"/>
            <a:chExt cx="2876439" cy="2876013"/>
          </a:xfrm>
        </p:grpSpPr>
        <p:grpSp>
          <p:nvGrpSpPr>
            <p:cNvPr id="28" name="Group 28"/>
            <p:cNvGrpSpPr/>
            <p:nvPr/>
          </p:nvGrpSpPr>
          <p:grpSpPr>
            <a:xfrm rot="-5400000">
              <a:off x="300346" y="332135"/>
              <a:ext cx="2876013" cy="2876439"/>
              <a:chOff x="0" y="0"/>
              <a:chExt cx="2401062" cy="2401418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2401062" cy="2401316"/>
              </a:xfrm>
              <a:custGeom>
                <a:avLst/>
                <a:gdLst/>
                <a:ahLst/>
                <a:cxnLst/>
                <a:rect l="l" t="t" r="r" b="b"/>
                <a:pathLst>
                  <a:path w="2401062" h="2401316">
                    <a:moveTo>
                      <a:pt x="0" y="1200658"/>
                    </a:moveTo>
                    <a:cubicBezTo>
                      <a:pt x="0" y="537591"/>
                      <a:pt x="537464" y="0"/>
                      <a:pt x="1200531" y="0"/>
                    </a:cubicBezTo>
                    <a:cubicBezTo>
                      <a:pt x="1863598" y="0"/>
                      <a:pt x="2401062" y="537591"/>
                      <a:pt x="2401062" y="1200658"/>
                    </a:cubicBezTo>
                    <a:cubicBezTo>
                      <a:pt x="2401062" y="1863725"/>
                      <a:pt x="1863598" y="2401316"/>
                      <a:pt x="1200531" y="2401316"/>
                    </a:cubicBezTo>
                    <a:cubicBezTo>
                      <a:pt x="537464" y="2401316"/>
                      <a:pt x="0" y="1863852"/>
                      <a:pt x="0" y="1200658"/>
                    </a:cubicBezTo>
                    <a:close/>
                  </a:path>
                </a:pathLst>
              </a:custGeom>
              <a:solidFill>
                <a:srgbClr val="5C723A"/>
              </a:solidFill>
            </p:spPr>
          </p:sp>
        </p:grpSp>
        <p:grpSp>
          <p:nvGrpSpPr>
            <p:cNvPr id="30" name="Group 30"/>
            <p:cNvGrpSpPr/>
            <p:nvPr/>
          </p:nvGrpSpPr>
          <p:grpSpPr>
            <a:xfrm rot="8933400">
              <a:off x="506988" y="446014"/>
              <a:ext cx="2463611" cy="2648241"/>
              <a:chOff x="0" y="0"/>
              <a:chExt cx="2056765" cy="2210905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2056765" cy="2210943"/>
              </a:xfrm>
              <a:custGeom>
                <a:avLst/>
                <a:gdLst/>
                <a:ahLst/>
                <a:cxnLst/>
                <a:rect l="l" t="t" r="r" b="b"/>
                <a:pathLst>
                  <a:path w="2056765" h="2210943">
                    <a:moveTo>
                      <a:pt x="0" y="0"/>
                    </a:moveTo>
                    <a:lnTo>
                      <a:pt x="2056765" y="0"/>
                    </a:lnTo>
                    <a:lnTo>
                      <a:pt x="2056765" y="2210943"/>
                    </a:lnTo>
                    <a:lnTo>
                      <a:pt x="0" y="2210943"/>
                    </a:lnTo>
                    <a:close/>
                  </a:path>
                </a:pathLst>
              </a:custGeom>
              <a:blipFill>
                <a:blip r:embed="rId7"/>
                <a:stretch>
                  <a:fillRect t="-43" b="-41"/>
                </a:stretch>
              </a:blipFill>
            </p:spPr>
          </p:sp>
        </p:grpSp>
        <p:sp>
          <p:nvSpPr>
            <p:cNvPr id="32" name="TextBox 32"/>
            <p:cNvSpPr txBox="1"/>
            <p:nvPr/>
          </p:nvSpPr>
          <p:spPr>
            <a:xfrm>
              <a:off x="697772" y="1491594"/>
              <a:ext cx="2138275" cy="5360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41"/>
                </a:lnSpc>
              </a:pPr>
              <a:r>
                <a:rPr lang="en-US" sz="3145" b="1" dirty="0">
                  <a:solidFill>
                    <a:srgbClr val="FFFFFF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Cycle 5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00"/>
    </mc:Choice>
    <mc:Fallback>
      <p:transition advClick="0" advTm="2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14813" y="167848"/>
            <a:ext cx="3267199" cy="1801063"/>
            <a:chOff x="0" y="0"/>
            <a:chExt cx="4356265" cy="2401418"/>
          </a:xfrm>
        </p:grpSpPr>
        <p:sp>
          <p:nvSpPr>
            <p:cNvPr id="3" name="Freeform 3" descr="Unknown.jpeg"/>
            <p:cNvSpPr/>
            <p:nvPr/>
          </p:nvSpPr>
          <p:spPr>
            <a:xfrm>
              <a:off x="0" y="0"/>
              <a:ext cx="4356227" cy="2401443"/>
            </a:xfrm>
            <a:custGeom>
              <a:avLst/>
              <a:gdLst/>
              <a:ahLst/>
              <a:cxnLst/>
              <a:rect l="l" t="t" r="r" b="b"/>
              <a:pathLst>
                <a:path w="4356227" h="2401443">
                  <a:moveTo>
                    <a:pt x="0" y="0"/>
                  </a:moveTo>
                  <a:lnTo>
                    <a:pt x="4356227" y="0"/>
                  </a:lnTo>
                  <a:lnTo>
                    <a:pt x="4356227" y="2401443"/>
                  </a:lnTo>
                  <a:lnTo>
                    <a:pt x="0" y="2401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" r="-8" b="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49126" y="9227344"/>
            <a:ext cx="9957435" cy="952929"/>
            <a:chOff x="0" y="0"/>
            <a:chExt cx="13276580" cy="127057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276580" cy="1270635"/>
            </a:xfrm>
            <a:custGeom>
              <a:avLst/>
              <a:gdLst/>
              <a:ahLst/>
              <a:cxnLst/>
              <a:rect l="l" t="t" r="r" b="b"/>
              <a:pathLst>
                <a:path w="13276580" h="1270635">
                  <a:moveTo>
                    <a:pt x="0" y="0"/>
                  </a:moveTo>
                  <a:lnTo>
                    <a:pt x="13276580" y="0"/>
                  </a:lnTo>
                  <a:lnTo>
                    <a:pt x="13276580" y="1270635"/>
                  </a:lnTo>
                  <a:lnTo>
                    <a:pt x="0" y="127063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049654" y="8498612"/>
            <a:ext cx="5668432" cy="527790"/>
            <a:chOff x="0" y="0"/>
            <a:chExt cx="7557910" cy="7037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557897" cy="703707"/>
            </a:xfrm>
            <a:custGeom>
              <a:avLst/>
              <a:gdLst/>
              <a:ahLst/>
              <a:cxnLst/>
              <a:rect l="l" t="t" r="r" b="b"/>
              <a:pathLst>
                <a:path w="7557897" h="703707">
                  <a:moveTo>
                    <a:pt x="0" y="0"/>
                  </a:moveTo>
                  <a:lnTo>
                    <a:pt x="7557897" y="0"/>
                  </a:lnTo>
                  <a:lnTo>
                    <a:pt x="7557897" y="703707"/>
                  </a:lnTo>
                  <a:lnTo>
                    <a:pt x="0" y="70370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914400" y="914400"/>
            <a:ext cx="1828800" cy="1996083"/>
            <a:chOff x="0" y="0"/>
            <a:chExt cx="2438400" cy="26614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400" cy="2661444"/>
            </a:xfrm>
            <a:custGeom>
              <a:avLst/>
              <a:gdLst/>
              <a:ahLst/>
              <a:cxnLst/>
              <a:rect l="l" t="t" r="r" b="b"/>
              <a:pathLst>
                <a:path w="2438400" h="2661444">
                  <a:moveTo>
                    <a:pt x="0" y="0"/>
                  </a:moveTo>
                  <a:lnTo>
                    <a:pt x="2438400" y="0"/>
                  </a:lnTo>
                  <a:lnTo>
                    <a:pt x="2438400" y="2661444"/>
                  </a:lnTo>
                  <a:lnTo>
                    <a:pt x="0" y="26614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r="-78303" b="8380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2438400" cy="266144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519"/>
                </a:lnSpc>
              </a:pPr>
              <a:r>
                <a:rPr lang="en-US" sz="9600">
                  <a:solidFill>
                    <a:srgbClr val="E07830"/>
                  </a:solidFill>
                  <a:latin typeface="Open Sans"/>
                  <a:ea typeface="Open Sans"/>
                  <a:cs typeface="Open Sans"/>
                  <a:sym typeface="Open Sans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926080" y="1272361"/>
            <a:ext cx="8255932" cy="1717179"/>
            <a:chOff x="0" y="0"/>
            <a:chExt cx="11007909" cy="228957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007909" cy="2289572"/>
            </a:xfrm>
            <a:custGeom>
              <a:avLst/>
              <a:gdLst/>
              <a:ahLst/>
              <a:cxnLst/>
              <a:rect l="l" t="t" r="r" b="b"/>
              <a:pathLst>
                <a:path w="11007909" h="2289572">
                  <a:moveTo>
                    <a:pt x="0" y="0"/>
                  </a:moveTo>
                  <a:lnTo>
                    <a:pt x="11007909" y="0"/>
                  </a:lnTo>
                  <a:lnTo>
                    <a:pt x="11007909" y="2289572"/>
                  </a:lnTo>
                  <a:lnTo>
                    <a:pt x="0" y="22895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7234" r="-32908" b="-61784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0" y="9525"/>
              <a:ext cx="11007909" cy="22800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Movement 2:</a:t>
              </a:r>
            </a:p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The Track On Demand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705505" y="430597"/>
            <a:ext cx="1593667" cy="552578"/>
          </a:xfrm>
          <a:custGeom>
            <a:avLst/>
            <a:gdLst/>
            <a:ahLst/>
            <a:cxnLst/>
            <a:rect l="l" t="t" r="r" b="b"/>
            <a:pathLst>
              <a:path w="1593667" h="552578">
                <a:moveTo>
                  <a:pt x="0" y="0"/>
                </a:moveTo>
                <a:lnTo>
                  <a:pt x="1593667" y="0"/>
                </a:lnTo>
                <a:lnTo>
                  <a:pt x="1593667" y="552578"/>
                </a:lnTo>
                <a:lnTo>
                  <a:pt x="0" y="5525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681681" y="345392"/>
            <a:ext cx="426563" cy="722987"/>
          </a:xfrm>
          <a:custGeom>
            <a:avLst/>
            <a:gdLst/>
            <a:ahLst/>
            <a:cxnLst/>
            <a:rect l="l" t="t" r="r" b="b"/>
            <a:pathLst>
              <a:path w="426563" h="722987">
                <a:moveTo>
                  <a:pt x="0" y="0"/>
                </a:moveTo>
                <a:lnTo>
                  <a:pt x="426562" y="0"/>
                </a:lnTo>
                <a:lnTo>
                  <a:pt x="426562" y="722987"/>
                </a:lnTo>
                <a:lnTo>
                  <a:pt x="0" y="7229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7000"/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5138067" y="-582046"/>
            <a:ext cx="3708814" cy="370881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D6500">
                    <a:alpha val="100000"/>
                  </a:srgbClr>
                </a:gs>
                <a:gs pos="100000">
                  <a:srgbClr val="ED6500">
                    <a:alpha val="0"/>
                  </a:srgbClr>
                </a:gs>
              </a:gsLst>
              <a:lin ang="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838445" y="1757460"/>
            <a:ext cx="2420868" cy="2420868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6AD71">
                    <a:alpha val="100000"/>
                  </a:srgbClr>
                </a:gs>
                <a:gs pos="100000">
                  <a:srgbClr val="96AD71">
                    <a:alpha val="14500"/>
                  </a:srgbClr>
                </a:gs>
              </a:gsLst>
              <a:lin ang="0"/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828800" y="3852497"/>
            <a:ext cx="11457684" cy="6541770"/>
            <a:chOff x="0" y="0"/>
            <a:chExt cx="15276912" cy="872236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5276911" cy="8722360"/>
            </a:xfrm>
            <a:custGeom>
              <a:avLst/>
              <a:gdLst/>
              <a:ahLst/>
              <a:cxnLst/>
              <a:rect l="l" t="t" r="r" b="b"/>
              <a:pathLst>
                <a:path w="15276911" h="8722360">
                  <a:moveTo>
                    <a:pt x="0" y="0"/>
                  </a:moveTo>
                  <a:lnTo>
                    <a:pt x="15276911" y="0"/>
                  </a:lnTo>
                  <a:lnTo>
                    <a:pt x="15276911" y="8722360"/>
                  </a:lnTo>
                  <a:lnTo>
                    <a:pt x="0" y="87223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6588" r="-27690" b="49433"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0" y="-9525"/>
              <a:ext cx="15276912" cy="87318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In Cycle of Reflection 6,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Panel on the Future is High-Tech,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my insights were: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endParaRPr lang="en-US" sz="4200">
                <a:solidFill>
                  <a:srgbClr val="555555"/>
                </a:solidFill>
                <a:latin typeface="Dreaming Outloud Sans"/>
                <a:ea typeface="Dreaming Outloud Sans"/>
                <a:cs typeface="Dreaming Outloud Sans"/>
                <a:sym typeface="Dreaming Outloud Sans"/>
              </a:endParaRP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210398" y="-582046"/>
            <a:ext cx="4434543" cy="4434543"/>
            <a:chOff x="0" y="0"/>
            <a:chExt cx="812800" cy="812800"/>
          </a:xfrm>
        </p:grpSpPr>
        <p:sp>
          <p:nvSpPr>
            <p:cNvPr id="26" name="Freeform 26" descr="5b53aa-af3b-f244-038-17c7b7a27ca6_23a38673-4333-4f18-b62a-b0a45a3ec5e8.jpg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49999" r="-49999"/>
              </a:stretch>
            </a:blipFill>
          </p:spPr>
        </p:sp>
      </p:grpSp>
      <p:grpSp>
        <p:nvGrpSpPr>
          <p:cNvPr id="27" name="Group 27"/>
          <p:cNvGrpSpPr/>
          <p:nvPr/>
        </p:nvGrpSpPr>
        <p:grpSpPr>
          <a:xfrm>
            <a:off x="10600035" y="1052611"/>
            <a:ext cx="2157329" cy="2157009"/>
            <a:chOff x="300133" y="332348"/>
            <a:chExt cx="2876439" cy="2876013"/>
          </a:xfrm>
        </p:grpSpPr>
        <p:grpSp>
          <p:nvGrpSpPr>
            <p:cNvPr id="28" name="Group 28"/>
            <p:cNvGrpSpPr/>
            <p:nvPr/>
          </p:nvGrpSpPr>
          <p:grpSpPr>
            <a:xfrm rot="-5400000">
              <a:off x="300346" y="332135"/>
              <a:ext cx="2876013" cy="2876439"/>
              <a:chOff x="0" y="0"/>
              <a:chExt cx="2401062" cy="2401418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2401062" cy="2401316"/>
              </a:xfrm>
              <a:custGeom>
                <a:avLst/>
                <a:gdLst/>
                <a:ahLst/>
                <a:cxnLst/>
                <a:rect l="l" t="t" r="r" b="b"/>
                <a:pathLst>
                  <a:path w="2401062" h="2401316">
                    <a:moveTo>
                      <a:pt x="0" y="1200658"/>
                    </a:moveTo>
                    <a:cubicBezTo>
                      <a:pt x="0" y="537591"/>
                      <a:pt x="537464" y="0"/>
                      <a:pt x="1200531" y="0"/>
                    </a:cubicBezTo>
                    <a:cubicBezTo>
                      <a:pt x="1863598" y="0"/>
                      <a:pt x="2401062" y="537591"/>
                      <a:pt x="2401062" y="1200658"/>
                    </a:cubicBezTo>
                    <a:cubicBezTo>
                      <a:pt x="2401062" y="1863725"/>
                      <a:pt x="1863598" y="2401316"/>
                      <a:pt x="1200531" y="2401316"/>
                    </a:cubicBezTo>
                    <a:cubicBezTo>
                      <a:pt x="537464" y="2401316"/>
                      <a:pt x="0" y="1863852"/>
                      <a:pt x="0" y="1200658"/>
                    </a:cubicBezTo>
                    <a:close/>
                  </a:path>
                </a:pathLst>
              </a:custGeom>
              <a:solidFill>
                <a:srgbClr val="5C723A"/>
              </a:solidFill>
            </p:spPr>
          </p:sp>
        </p:grpSp>
        <p:grpSp>
          <p:nvGrpSpPr>
            <p:cNvPr id="30" name="Group 30"/>
            <p:cNvGrpSpPr/>
            <p:nvPr/>
          </p:nvGrpSpPr>
          <p:grpSpPr>
            <a:xfrm rot="8933400">
              <a:off x="506988" y="446014"/>
              <a:ext cx="2463611" cy="2648241"/>
              <a:chOff x="0" y="0"/>
              <a:chExt cx="2056765" cy="2210905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2056765" cy="2210943"/>
              </a:xfrm>
              <a:custGeom>
                <a:avLst/>
                <a:gdLst/>
                <a:ahLst/>
                <a:cxnLst/>
                <a:rect l="l" t="t" r="r" b="b"/>
                <a:pathLst>
                  <a:path w="2056765" h="2210943">
                    <a:moveTo>
                      <a:pt x="0" y="0"/>
                    </a:moveTo>
                    <a:lnTo>
                      <a:pt x="2056765" y="0"/>
                    </a:lnTo>
                    <a:lnTo>
                      <a:pt x="2056765" y="2210943"/>
                    </a:lnTo>
                    <a:lnTo>
                      <a:pt x="0" y="2210943"/>
                    </a:lnTo>
                    <a:close/>
                  </a:path>
                </a:pathLst>
              </a:custGeom>
              <a:blipFill>
                <a:blip r:embed="rId7"/>
                <a:stretch>
                  <a:fillRect t="-43" b="-41"/>
                </a:stretch>
              </a:blipFill>
            </p:spPr>
          </p:sp>
        </p:grpSp>
        <p:sp>
          <p:nvSpPr>
            <p:cNvPr id="32" name="TextBox 32"/>
            <p:cNvSpPr txBox="1"/>
            <p:nvPr/>
          </p:nvSpPr>
          <p:spPr>
            <a:xfrm>
              <a:off x="697772" y="1491594"/>
              <a:ext cx="2138275" cy="5360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41"/>
                </a:lnSpc>
              </a:pPr>
              <a:r>
                <a:rPr lang="en-US" sz="3145" b="1" dirty="0">
                  <a:solidFill>
                    <a:srgbClr val="FFFFFF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Cycle 6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00"/>
    </mc:Choice>
    <mc:Fallback>
      <p:transition advClick="0" advTm="2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14813" y="167848"/>
            <a:ext cx="3267199" cy="1801063"/>
            <a:chOff x="0" y="0"/>
            <a:chExt cx="4356265" cy="2401418"/>
          </a:xfrm>
        </p:grpSpPr>
        <p:sp>
          <p:nvSpPr>
            <p:cNvPr id="3" name="Freeform 3" descr="Unknown.jpeg"/>
            <p:cNvSpPr/>
            <p:nvPr/>
          </p:nvSpPr>
          <p:spPr>
            <a:xfrm>
              <a:off x="0" y="0"/>
              <a:ext cx="4356227" cy="2401443"/>
            </a:xfrm>
            <a:custGeom>
              <a:avLst/>
              <a:gdLst/>
              <a:ahLst/>
              <a:cxnLst/>
              <a:rect l="l" t="t" r="r" b="b"/>
              <a:pathLst>
                <a:path w="4356227" h="2401443">
                  <a:moveTo>
                    <a:pt x="0" y="0"/>
                  </a:moveTo>
                  <a:lnTo>
                    <a:pt x="4356227" y="0"/>
                  </a:lnTo>
                  <a:lnTo>
                    <a:pt x="4356227" y="2401443"/>
                  </a:lnTo>
                  <a:lnTo>
                    <a:pt x="0" y="2401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" r="-8" b="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49126" y="9227344"/>
            <a:ext cx="9957435" cy="952929"/>
            <a:chOff x="0" y="0"/>
            <a:chExt cx="13276580" cy="127057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276580" cy="1270635"/>
            </a:xfrm>
            <a:custGeom>
              <a:avLst/>
              <a:gdLst/>
              <a:ahLst/>
              <a:cxnLst/>
              <a:rect l="l" t="t" r="r" b="b"/>
              <a:pathLst>
                <a:path w="13276580" h="1270635">
                  <a:moveTo>
                    <a:pt x="0" y="0"/>
                  </a:moveTo>
                  <a:lnTo>
                    <a:pt x="13276580" y="0"/>
                  </a:lnTo>
                  <a:lnTo>
                    <a:pt x="13276580" y="1270635"/>
                  </a:lnTo>
                  <a:lnTo>
                    <a:pt x="0" y="127063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049654" y="8498612"/>
            <a:ext cx="5668432" cy="527790"/>
            <a:chOff x="0" y="0"/>
            <a:chExt cx="7557910" cy="7037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557897" cy="703707"/>
            </a:xfrm>
            <a:custGeom>
              <a:avLst/>
              <a:gdLst/>
              <a:ahLst/>
              <a:cxnLst/>
              <a:rect l="l" t="t" r="r" b="b"/>
              <a:pathLst>
                <a:path w="7557897" h="703707">
                  <a:moveTo>
                    <a:pt x="0" y="0"/>
                  </a:moveTo>
                  <a:lnTo>
                    <a:pt x="7557897" y="0"/>
                  </a:lnTo>
                  <a:lnTo>
                    <a:pt x="7557897" y="703707"/>
                  </a:lnTo>
                  <a:lnTo>
                    <a:pt x="0" y="70370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914400" y="914400"/>
            <a:ext cx="1828800" cy="1996083"/>
            <a:chOff x="0" y="0"/>
            <a:chExt cx="2438400" cy="26614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400" cy="2661444"/>
            </a:xfrm>
            <a:custGeom>
              <a:avLst/>
              <a:gdLst/>
              <a:ahLst/>
              <a:cxnLst/>
              <a:rect l="l" t="t" r="r" b="b"/>
              <a:pathLst>
                <a:path w="2438400" h="2661444">
                  <a:moveTo>
                    <a:pt x="0" y="0"/>
                  </a:moveTo>
                  <a:lnTo>
                    <a:pt x="2438400" y="0"/>
                  </a:lnTo>
                  <a:lnTo>
                    <a:pt x="2438400" y="2661444"/>
                  </a:lnTo>
                  <a:lnTo>
                    <a:pt x="0" y="26614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r="-78303" b="8380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2438400" cy="266144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519"/>
                </a:lnSpc>
              </a:pPr>
              <a:r>
                <a:rPr lang="en-US" sz="9600">
                  <a:solidFill>
                    <a:srgbClr val="E07830"/>
                  </a:solidFill>
                  <a:latin typeface="Open Sans"/>
                  <a:ea typeface="Open Sans"/>
                  <a:cs typeface="Open Sans"/>
                  <a:sym typeface="Open Sans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926080" y="1272361"/>
            <a:ext cx="8255932" cy="1717179"/>
            <a:chOff x="0" y="0"/>
            <a:chExt cx="11007909" cy="228957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007909" cy="2289572"/>
            </a:xfrm>
            <a:custGeom>
              <a:avLst/>
              <a:gdLst/>
              <a:ahLst/>
              <a:cxnLst/>
              <a:rect l="l" t="t" r="r" b="b"/>
              <a:pathLst>
                <a:path w="11007909" h="2289572">
                  <a:moveTo>
                    <a:pt x="0" y="0"/>
                  </a:moveTo>
                  <a:lnTo>
                    <a:pt x="11007909" y="0"/>
                  </a:lnTo>
                  <a:lnTo>
                    <a:pt x="11007909" y="2289572"/>
                  </a:lnTo>
                  <a:lnTo>
                    <a:pt x="0" y="22895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7234" r="-32908" b="-61784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0" y="9525"/>
              <a:ext cx="11007909" cy="22800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Movement 2:</a:t>
              </a:r>
            </a:p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The Track On Demand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705505" y="430597"/>
            <a:ext cx="1593667" cy="552578"/>
          </a:xfrm>
          <a:custGeom>
            <a:avLst/>
            <a:gdLst/>
            <a:ahLst/>
            <a:cxnLst/>
            <a:rect l="l" t="t" r="r" b="b"/>
            <a:pathLst>
              <a:path w="1593667" h="552578">
                <a:moveTo>
                  <a:pt x="0" y="0"/>
                </a:moveTo>
                <a:lnTo>
                  <a:pt x="1593667" y="0"/>
                </a:lnTo>
                <a:lnTo>
                  <a:pt x="1593667" y="552578"/>
                </a:lnTo>
                <a:lnTo>
                  <a:pt x="0" y="5525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681681" y="345392"/>
            <a:ext cx="426563" cy="722987"/>
          </a:xfrm>
          <a:custGeom>
            <a:avLst/>
            <a:gdLst/>
            <a:ahLst/>
            <a:cxnLst/>
            <a:rect l="l" t="t" r="r" b="b"/>
            <a:pathLst>
              <a:path w="426563" h="722987">
                <a:moveTo>
                  <a:pt x="0" y="0"/>
                </a:moveTo>
                <a:lnTo>
                  <a:pt x="426562" y="0"/>
                </a:lnTo>
                <a:lnTo>
                  <a:pt x="426562" y="722987"/>
                </a:lnTo>
                <a:lnTo>
                  <a:pt x="0" y="7229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7000"/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5138067" y="-582046"/>
            <a:ext cx="3708814" cy="370881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D6500">
                    <a:alpha val="100000"/>
                  </a:srgbClr>
                </a:gs>
                <a:gs pos="100000">
                  <a:srgbClr val="ED6500">
                    <a:alpha val="0"/>
                  </a:srgbClr>
                </a:gs>
              </a:gsLst>
              <a:lin ang="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838445" y="1757460"/>
            <a:ext cx="2420868" cy="2420868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6AD71">
                    <a:alpha val="100000"/>
                  </a:srgbClr>
                </a:gs>
                <a:gs pos="100000">
                  <a:srgbClr val="96AD71">
                    <a:alpha val="14500"/>
                  </a:srgbClr>
                </a:gs>
              </a:gsLst>
              <a:lin ang="0"/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828800" y="4171585"/>
            <a:ext cx="12873339" cy="6541770"/>
            <a:chOff x="0" y="0"/>
            <a:chExt cx="17164451" cy="872236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7164452" cy="8722360"/>
            </a:xfrm>
            <a:custGeom>
              <a:avLst/>
              <a:gdLst/>
              <a:ahLst/>
              <a:cxnLst/>
              <a:rect l="l" t="t" r="r" b="b"/>
              <a:pathLst>
                <a:path w="17164452" h="8722360">
                  <a:moveTo>
                    <a:pt x="0" y="0"/>
                  </a:moveTo>
                  <a:lnTo>
                    <a:pt x="17164452" y="0"/>
                  </a:lnTo>
                  <a:lnTo>
                    <a:pt x="17164452" y="8722360"/>
                  </a:lnTo>
                  <a:lnTo>
                    <a:pt x="0" y="87223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6588" r="-13648" b="49433"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0" y="-9525"/>
              <a:ext cx="17164451" cy="87318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In Cycle of Reflection 7,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What is Science Telling us about the Brain &amp; Awareness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my insights were: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endParaRPr lang="en-US" sz="4200">
                <a:solidFill>
                  <a:srgbClr val="555555"/>
                </a:solidFill>
                <a:latin typeface="Dreaming Outloud Sans"/>
                <a:ea typeface="Dreaming Outloud Sans"/>
                <a:cs typeface="Dreaming Outloud Sans"/>
                <a:sym typeface="Dreaming Outloud Sans"/>
              </a:endParaRP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210398" y="-582046"/>
            <a:ext cx="4434543" cy="4434543"/>
            <a:chOff x="0" y="0"/>
            <a:chExt cx="812800" cy="812800"/>
          </a:xfrm>
        </p:grpSpPr>
        <p:sp>
          <p:nvSpPr>
            <p:cNvPr id="26" name="Freeform 26" descr="6f845c7-4563-cd5d-13b-e50da55430_a5c6fe8d-dadb-4f45-b7d7-02d7c3a742ba.jpg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55420" r="-7180"/>
              </a:stretch>
            </a:blipFill>
          </p:spPr>
        </p:sp>
      </p:grpSp>
      <p:grpSp>
        <p:nvGrpSpPr>
          <p:cNvPr id="27" name="Group 27"/>
          <p:cNvGrpSpPr/>
          <p:nvPr/>
        </p:nvGrpSpPr>
        <p:grpSpPr>
          <a:xfrm>
            <a:off x="10600035" y="1052611"/>
            <a:ext cx="2157329" cy="2157009"/>
            <a:chOff x="300133" y="332348"/>
            <a:chExt cx="2876439" cy="2876013"/>
          </a:xfrm>
        </p:grpSpPr>
        <p:grpSp>
          <p:nvGrpSpPr>
            <p:cNvPr id="28" name="Group 28"/>
            <p:cNvGrpSpPr/>
            <p:nvPr/>
          </p:nvGrpSpPr>
          <p:grpSpPr>
            <a:xfrm rot="-5400000">
              <a:off x="300346" y="332135"/>
              <a:ext cx="2876013" cy="2876439"/>
              <a:chOff x="0" y="0"/>
              <a:chExt cx="2401062" cy="2401418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2401062" cy="2401316"/>
              </a:xfrm>
              <a:custGeom>
                <a:avLst/>
                <a:gdLst/>
                <a:ahLst/>
                <a:cxnLst/>
                <a:rect l="l" t="t" r="r" b="b"/>
                <a:pathLst>
                  <a:path w="2401062" h="2401316">
                    <a:moveTo>
                      <a:pt x="0" y="1200658"/>
                    </a:moveTo>
                    <a:cubicBezTo>
                      <a:pt x="0" y="537591"/>
                      <a:pt x="537464" y="0"/>
                      <a:pt x="1200531" y="0"/>
                    </a:cubicBezTo>
                    <a:cubicBezTo>
                      <a:pt x="1863598" y="0"/>
                      <a:pt x="2401062" y="537591"/>
                      <a:pt x="2401062" y="1200658"/>
                    </a:cubicBezTo>
                    <a:cubicBezTo>
                      <a:pt x="2401062" y="1863725"/>
                      <a:pt x="1863598" y="2401316"/>
                      <a:pt x="1200531" y="2401316"/>
                    </a:cubicBezTo>
                    <a:cubicBezTo>
                      <a:pt x="537464" y="2401316"/>
                      <a:pt x="0" y="1863852"/>
                      <a:pt x="0" y="1200658"/>
                    </a:cubicBezTo>
                    <a:close/>
                  </a:path>
                </a:pathLst>
              </a:custGeom>
              <a:solidFill>
                <a:srgbClr val="5C723A"/>
              </a:solidFill>
            </p:spPr>
          </p:sp>
        </p:grpSp>
        <p:grpSp>
          <p:nvGrpSpPr>
            <p:cNvPr id="30" name="Group 30"/>
            <p:cNvGrpSpPr/>
            <p:nvPr/>
          </p:nvGrpSpPr>
          <p:grpSpPr>
            <a:xfrm rot="8933400">
              <a:off x="506988" y="446014"/>
              <a:ext cx="2463611" cy="2648241"/>
              <a:chOff x="0" y="0"/>
              <a:chExt cx="2056765" cy="2210905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2056765" cy="2210943"/>
              </a:xfrm>
              <a:custGeom>
                <a:avLst/>
                <a:gdLst/>
                <a:ahLst/>
                <a:cxnLst/>
                <a:rect l="l" t="t" r="r" b="b"/>
                <a:pathLst>
                  <a:path w="2056765" h="2210943">
                    <a:moveTo>
                      <a:pt x="0" y="0"/>
                    </a:moveTo>
                    <a:lnTo>
                      <a:pt x="2056765" y="0"/>
                    </a:lnTo>
                    <a:lnTo>
                      <a:pt x="2056765" y="2210943"/>
                    </a:lnTo>
                    <a:lnTo>
                      <a:pt x="0" y="2210943"/>
                    </a:lnTo>
                    <a:close/>
                  </a:path>
                </a:pathLst>
              </a:custGeom>
              <a:blipFill>
                <a:blip r:embed="rId7"/>
                <a:stretch>
                  <a:fillRect t="-43" b="-41"/>
                </a:stretch>
              </a:blipFill>
            </p:spPr>
          </p:sp>
        </p:grpSp>
        <p:sp>
          <p:nvSpPr>
            <p:cNvPr id="32" name="TextBox 32"/>
            <p:cNvSpPr txBox="1"/>
            <p:nvPr/>
          </p:nvSpPr>
          <p:spPr>
            <a:xfrm>
              <a:off x="697772" y="1491594"/>
              <a:ext cx="2138275" cy="5360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41"/>
                </a:lnSpc>
              </a:pPr>
              <a:r>
                <a:rPr lang="en-US" sz="3145" b="1" dirty="0">
                  <a:solidFill>
                    <a:srgbClr val="FFFFFF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Cycle 7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00"/>
    </mc:Choice>
    <mc:Fallback>
      <p:transition advClick="0" advTm="2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14813" y="167848"/>
            <a:ext cx="3267199" cy="1801063"/>
            <a:chOff x="0" y="0"/>
            <a:chExt cx="4356265" cy="2401418"/>
          </a:xfrm>
        </p:grpSpPr>
        <p:sp>
          <p:nvSpPr>
            <p:cNvPr id="3" name="Freeform 3" descr="Unknown.jpeg"/>
            <p:cNvSpPr/>
            <p:nvPr/>
          </p:nvSpPr>
          <p:spPr>
            <a:xfrm>
              <a:off x="0" y="0"/>
              <a:ext cx="4356227" cy="2401443"/>
            </a:xfrm>
            <a:custGeom>
              <a:avLst/>
              <a:gdLst/>
              <a:ahLst/>
              <a:cxnLst/>
              <a:rect l="l" t="t" r="r" b="b"/>
              <a:pathLst>
                <a:path w="4356227" h="2401443">
                  <a:moveTo>
                    <a:pt x="0" y="0"/>
                  </a:moveTo>
                  <a:lnTo>
                    <a:pt x="4356227" y="0"/>
                  </a:lnTo>
                  <a:lnTo>
                    <a:pt x="4356227" y="2401443"/>
                  </a:lnTo>
                  <a:lnTo>
                    <a:pt x="0" y="24014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" r="-8" b="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49126" y="9227344"/>
            <a:ext cx="9957435" cy="952929"/>
            <a:chOff x="0" y="0"/>
            <a:chExt cx="13276580" cy="127057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276580" cy="1270635"/>
            </a:xfrm>
            <a:custGeom>
              <a:avLst/>
              <a:gdLst/>
              <a:ahLst/>
              <a:cxnLst/>
              <a:rect l="l" t="t" r="r" b="b"/>
              <a:pathLst>
                <a:path w="13276580" h="1270635">
                  <a:moveTo>
                    <a:pt x="0" y="0"/>
                  </a:moveTo>
                  <a:lnTo>
                    <a:pt x="13276580" y="0"/>
                  </a:lnTo>
                  <a:lnTo>
                    <a:pt x="13276580" y="1270635"/>
                  </a:lnTo>
                  <a:lnTo>
                    <a:pt x="0" y="127063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049654" y="8498612"/>
            <a:ext cx="5668432" cy="527790"/>
            <a:chOff x="0" y="0"/>
            <a:chExt cx="7557910" cy="7037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557897" cy="703707"/>
            </a:xfrm>
            <a:custGeom>
              <a:avLst/>
              <a:gdLst/>
              <a:ahLst/>
              <a:cxnLst/>
              <a:rect l="l" t="t" r="r" b="b"/>
              <a:pathLst>
                <a:path w="7557897" h="703707">
                  <a:moveTo>
                    <a:pt x="0" y="0"/>
                  </a:moveTo>
                  <a:lnTo>
                    <a:pt x="7557897" y="0"/>
                  </a:lnTo>
                  <a:lnTo>
                    <a:pt x="7557897" y="703707"/>
                  </a:lnTo>
                  <a:lnTo>
                    <a:pt x="0" y="70370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914400" y="914400"/>
            <a:ext cx="1828800" cy="1996083"/>
            <a:chOff x="0" y="0"/>
            <a:chExt cx="2438400" cy="26614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400" cy="2661444"/>
            </a:xfrm>
            <a:custGeom>
              <a:avLst/>
              <a:gdLst/>
              <a:ahLst/>
              <a:cxnLst/>
              <a:rect l="l" t="t" r="r" b="b"/>
              <a:pathLst>
                <a:path w="2438400" h="2661444">
                  <a:moveTo>
                    <a:pt x="0" y="0"/>
                  </a:moveTo>
                  <a:lnTo>
                    <a:pt x="2438400" y="0"/>
                  </a:lnTo>
                  <a:lnTo>
                    <a:pt x="2438400" y="2661444"/>
                  </a:lnTo>
                  <a:lnTo>
                    <a:pt x="0" y="2661444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78303" r="-78303" b="8380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2438400" cy="266144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11519"/>
                </a:lnSpc>
              </a:pPr>
              <a:r>
                <a:rPr lang="en-US" sz="9600">
                  <a:solidFill>
                    <a:srgbClr val="E07830"/>
                  </a:solidFill>
                  <a:latin typeface="Open Sans"/>
                  <a:ea typeface="Open Sans"/>
                  <a:cs typeface="Open Sans"/>
                  <a:sym typeface="Open Sans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926080" y="1272361"/>
            <a:ext cx="8255932" cy="1717179"/>
            <a:chOff x="0" y="0"/>
            <a:chExt cx="11007909" cy="228957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007909" cy="2289572"/>
            </a:xfrm>
            <a:custGeom>
              <a:avLst/>
              <a:gdLst/>
              <a:ahLst/>
              <a:cxnLst/>
              <a:rect l="l" t="t" r="r" b="b"/>
              <a:pathLst>
                <a:path w="11007909" h="2289572">
                  <a:moveTo>
                    <a:pt x="0" y="0"/>
                  </a:moveTo>
                  <a:lnTo>
                    <a:pt x="11007909" y="0"/>
                  </a:lnTo>
                  <a:lnTo>
                    <a:pt x="11007909" y="2289572"/>
                  </a:lnTo>
                  <a:lnTo>
                    <a:pt x="0" y="22895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87234" r="-32908" b="-61784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0" y="9525"/>
              <a:ext cx="11007909" cy="22800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Movement 2:</a:t>
              </a:r>
            </a:p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1A1A1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The Track On Demand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705505" y="430597"/>
            <a:ext cx="1593667" cy="552578"/>
          </a:xfrm>
          <a:custGeom>
            <a:avLst/>
            <a:gdLst/>
            <a:ahLst/>
            <a:cxnLst/>
            <a:rect l="l" t="t" r="r" b="b"/>
            <a:pathLst>
              <a:path w="1593667" h="552578">
                <a:moveTo>
                  <a:pt x="0" y="0"/>
                </a:moveTo>
                <a:lnTo>
                  <a:pt x="1593667" y="0"/>
                </a:lnTo>
                <a:lnTo>
                  <a:pt x="1593667" y="552578"/>
                </a:lnTo>
                <a:lnTo>
                  <a:pt x="0" y="55257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681681" y="345392"/>
            <a:ext cx="426563" cy="722987"/>
          </a:xfrm>
          <a:custGeom>
            <a:avLst/>
            <a:gdLst/>
            <a:ahLst/>
            <a:cxnLst/>
            <a:rect l="l" t="t" r="r" b="b"/>
            <a:pathLst>
              <a:path w="426563" h="722987">
                <a:moveTo>
                  <a:pt x="0" y="0"/>
                </a:moveTo>
                <a:lnTo>
                  <a:pt x="426562" y="0"/>
                </a:lnTo>
                <a:lnTo>
                  <a:pt x="426562" y="722987"/>
                </a:lnTo>
                <a:lnTo>
                  <a:pt x="0" y="7229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7000"/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5138067" y="-582046"/>
            <a:ext cx="3708814" cy="370881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D6500">
                    <a:alpha val="100000"/>
                  </a:srgbClr>
                </a:gs>
                <a:gs pos="100000">
                  <a:srgbClr val="ED6500">
                    <a:alpha val="0"/>
                  </a:srgbClr>
                </a:gs>
              </a:gsLst>
              <a:lin ang="0"/>
            </a:gra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838445" y="1757460"/>
            <a:ext cx="2420868" cy="2420868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96AD71">
                    <a:alpha val="100000"/>
                  </a:srgbClr>
                </a:gs>
                <a:gs pos="100000">
                  <a:srgbClr val="96AD71">
                    <a:alpha val="14500"/>
                  </a:srgbClr>
                </a:gs>
              </a:gsLst>
              <a:lin ang="0"/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123825"/>
              <a:ext cx="660400" cy="6127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24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828800" y="4171585"/>
            <a:ext cx="14949632" cy="6541770"/>
            <a:chOff x="0" y="0"/>
            <a:chExt cx="19932843" cy="872236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9932844" cy="8722360"/>
            </a:xfrm>
            <a:custGeom>
              <a:avLst/>
              <a:gdLst/>
              <a:ahLst/>
              <a:cxnLst/>
              <a:rect l="l" t="t" r="r" b="b"/>
              <a:pathLst>
                <a:path w="19932844" h="8722360">
                  <a:moveTo>
                    <a:pt x="0" y="0"/>
                  </a:moveTo>
                  <a:lnTo>
                    <a:pt x="19932844" y="0"/>
                  </a:lnTo>
                  <a:lnTo>
                    <a:pt x="19932844" y="8722360"/>
                  </a:lnTo>
                  <a:lnTo>
                    <a:pt x="0" y="87223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36588" r="2135" b="49433"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0" y="-9525"/>
              <a:ext cx="19932843" cy="873188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In Cycle of Reflection 8,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How to Build Coherence from Diverse Generational Perspectives? my insights were: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  <a:p>
              <a:pPr marL="906780" lvl="1" indent="-453390" algn="l">
                <a:lnSpc>
                  <a:spcPts val="5040"/>
                </a:lnSpc>
                <a:buFont typeface="Arial"/>
                <a:buChar char="•"/>
              </a:pPr>
              <a:endParaRPr lang="en-US" sz="4200">
                <a:solidFill>
                  <a:srgbClr val="555555"/>
                </a:solidFill>
                <a:latin typeface="Dreaming Outloud Sans"/>
                <a:ea typeface="Dreaming Outloud Sans"/>
                <a:cs typeface="Dreaming Outloud Sans"/>
                <a:sym typeface="Dreaming Outloud Sans"/>
              </a:endParaRP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 </a:t>
              </a:r>
            </a:p>
            <a:p>
              <a:pPr algn="l">
                <a:lnSpc>
                  <a:spcPts val="5040"/>
                </a:lnSpc>
              </a:pPr>
              <a:r>
                <a:rPr lang="en-US" sz="4200">
                  <a:solidFill>
                    <a:srgbClr val="555555"/>
                  </a:solidFill>
                  <a:latin typeface="Dreaming Outloud Sans"/>
                  <a:ea typeface="Dreaming Outloud Sans"/>
                  <a:cs typeface="Dreaming Outloud Sans"/>
                  <a:sym typeface="Dreaming Outloud Sans"/>
                </a:rPr>
                <a:t> 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210398" y="-582046"/>
            <a:ext cx="4434543" cy="4434543"/>
            <a:chOff x="0" y="0"/>
            <a:chExt cx="812800" cy="812800"/>
          </a:xfrm>
        </p:grpSpPr>
        <p:sp>
          <p:nvSpPr>
            <p:cNvPr id="26" name="Freeform 26" descr="732323b-2ed5-2afd-f7dd-ea7b135536d_6580a942-efae-4ef2-8ac5-5f0ba06bb964.jpg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32411" r="-17513"/>
              </a:stretch>
            </a:blipFill>
          </p:spPr>
        </p:sp>
      </p:grpSp>
      <p:grpSp>
        <p:nvGrpSpPr>
          <p:cNvPr id="27" name="Group 27"/>
          <p:cNvGrpSpPr/>
          <p:nvPr/>
        </p:nvGrpSpPr>
        <p:grpSpPr>
          <a:xfrm>
            <a:off x="10600035" y="1052611"/>
            <a:ext cx="2157329" cy="2157009"/>
            <a:chOff x="300133" y="332348"/>
            <a:chExt cx="2876439" cy="2876013"/>
          </a:xfrm>
        </p:grpSpPr>
        <p:grpSp>
          <p:nvGrpSpPr>
            <p:cNvPr id="28" name="Group 28"/>
            <p:cNvGrpSpPr/>
            <p:nvPr/>
          </p:nvGrpSpPr>
          <p:grpSpPr>
            <a:xfrm rot="-5400000">
              <a:off x="300346" y="332135"/>
              <a:ext cx="2876013" cy="2876439"/>
              <a:chOff x="0" y="0"/>
              <a:chExt cx="2401062" cy="2401418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2401062" cy="2401316"/>
              </a:xfrm>
              <a:custGeom>
                <a:avLst/>
                <a:gdLst/>
                <a:ahLst/>
                <a:cxnLst/>
                <a:rect l="l" t="t" r="r" b="b"/>
                <a:pathLst>
                  <a:path w="2401062" h="2401316">
                    <a:moveTo>
                      <a:pt x="0" y="1200658"/>
                    </a:moveTo>
                    <a:cubicBezTo>
                      <a:pt x="0" y="537591"/>
                      <a:pt x="537464" y="0"/>
                      <a:pt x="1200531" y="0"/>
                    </a:cubicBezTo>
                    <a:cubicBezTo>
                      <a:pt x="1863598" y="0"/>
                      <a:pt x="2401062" y="537591"/>
                      <a:pt x="2401062" y="1200658"/>
                    </a:cubicBezTo>
                    <a:cubicBezTo>
                      <a:pt x="2401062" y="1863725"/>
                      <a:pt x="1863598" y="2401316"/>
                      <a:pt x="1200531" y="2401316"/>
                    </a:cubicBezTo>
                    <a:cubicBezTo>
                      <a:pt x="537464" y="2401316"/>
                      <a:pt x="0" y="1863852"/>
                      <a:pt x="0" y="1200658"/>
                    </a:cubicBezTo>
                    <a:close/>
                  </a:path>
                </a:pathLst>
              </a:custGeom>
              <a:solidFill>
                <a:srgbClr val="5C723A"/>
              </a:solidFill>
            </p:spPr>
          </p:sp>
        </p:grpSp>
        <p:grpSp>
          <p:nvGrpSpPr>
            <p:cNvPr id="30" name="Group 30"/>
            <p:cNvGrpSpPr/>
            <p:nvPr/>
          </p:nvGrpSpPr>
          <p:grpSpPr>
            <a:xfrm rot="8933400">
              <a:off x="506988" y="446014"/>
              <a:ext cx="2463611" cy="2648241"/>
              <a:chOff x="0" y="0"/>
              <a:chExt cx="2056765" cy="2210905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2056765" cy="2210943"/>
              </a:xfrm>
              <a:custGeom>
                <a:avLst/>
                <a:gdLst/>
                <a:ahLst/>
                <a:cxnLst/>
                <a:rect l="l" t="t" r="r" b="b"/>
                <a:pathLst>
                  <a:path w="2056765" h="2210943">
                    <a:moveTo>
                      <a:pt x="0" y="0"/>
                    </a:moveTo>
                    <a:lnTo>
                      <a:pt x="2056765" y="0"/>
                    </a:lnTo>
                    <a:lnTo>
                      <a:pt x="2056765" y="2210943"/>
                    </a:lnTo>
                    <a:lnTo>
                      <a:pt x="0" y="2210943"/>
                    </a:lnTo>
                    <a:close/>
                  </a:path>
                </a:pathLst>
              </a:custGeom>
              <a:blipFill>
                <a:blip r:embed="rId7"/>
                <a:stretch>
                  <a:fillRect t="-43" b="-41"/>
                </a:stretch>
              </a:blipFill>
            </p:spPr>
          </p:sp>
        </p:grpSp>
        <p:sp>
          <p:nvSpPr>
            <p:cNvPr id="32" name="TextBox 32"/>
            <p:cNvSpPr txBox="1"/>
            <p:nvPr/>
          </p:nvSpPr>
          <p:spPr>
            <a:xfrm>
              <a:off x="697772" y="1491594"/>
              <a:ext cx="2138275" cy="5360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41"/>
                </a:lnSpc>
              </a:pPr>
              <a:r>
                <a:rPr lang="en-US" sz="3145" b="1" dirty="0">
                  <a:solidFill>
                    <a:srgbClr val="FFFFFF"/>
                  </a:solidFill>
                  <a:latin typeface="Be Vietnam Ultra-Bold"/>
                  <a:ea typeface="Be Vietnam Ultra-Bold"/>
                  <a:cs typeface="Be Vietnam Ultra-Bold"/>
                  <a:sym typeface="Be Vietnam Ultra-Bold"/>
                </a:rPr>
                <a:t>Cycle 8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20000"/>
    </mc:Choice>
    <mc:Fallback>
      <p:transition advClick="0" advTm="2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671</Words>
  <Application>Microsoft Office PowerPoint</Application>
  <PresentationFormat>Personalizar</PresentationFormat>
  <Paragraphs>252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7" baseType="lpstr">
      <vt:lpstr>Arial</vt:lpstr>
      <vt:lpstr>Open Sans</vt:lpstr>
      <vt:lpstr>Dreaming Outloud Sans</vt:lpstr>
      <vt:lpstr>Calibri</vt:lpstr>
      <vt:lpstr>Open Sans Bold</vt:lpstr>
      <vt:lpstr>Be Vietnam Ultra-Bold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HWTW Presentation Template</dc:title>
  <cp:lastModifiedBy>rafael</cp:lastModifiedBy>
  <cp:revision>2</cp:revision>
  <dcterms:created xsi:type="dcterms:W3CDTF">2006-08-16T00:00:00Z</dcterms:created>
  <dcterms:modified xsi:type="dcterms:W3CDTF">2026-06-24T12:43:03Z</dcterms:modified>
  <dc:identifier>DAHNY7QDIJM</dc:identifier>
</cp:coreProperties>
</file>